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81" r:id="rId4"/>
    <p:sldId id="259" r:id="rId5"/>
    <p:sldId id="289" r:id="rId6"/>
    <p:sldId id="291" r:id="rId7"/>
    <p:sldId id="258" r:id="rId8"/>
    <p:sldId id="292" r:id="rId9"/>
    <p:sldId id="293" r:id="rId10"/>
    <p:sldId id="267" r:id="rId11"/>
    <p:sldId id="282" r:id="rId12"/>
    <p:sldId id="283" r:id="rId13"/>
    <p:sldId id="295" r:id="rId14"/>
    <p:sldId id="294" r:id="rId15"/>
    <p:sldId id="296" r:id="rId16"/>
    <p:sldId id="297" r:id="rId17"/>
    <p:sldId id="298" r:id="rId18"/>
    <p:sldId id="299" r:id="rId19"/>
    <p:sldId id="300" r:id="rId20"/>
    <p:sldId id="301" r:id="rId21"/>
    <p:sldId id="303" r:id="rId22"/>
    <p:sldId id="302" r:id="rId23"/>
    <p:sldId id="306" r:id="rId24"/>
    <p:sldId id="307" r:id="rId25"/>
    <p:sldId id="305" r:id="rId26"/>
    <p:sldId id="284" r:id="rId27"/>
    <p:sldId id="308" r:id="rId28"/>
    <p:sldId id="309" r:id="rId29"/>
    <p:sldId id="285" r:id="rId30"/>
    <p:sldId id="314" r:id="rId31"/>
    <p:sldId id="312" r:id="rId32"/>
    <p:sldId id="313" r:id="rId33"/>
    <p:sldId id="315" r:id="rId34"/>
    <p:sldId id="317" r:id="rId35"/>
    <p:sldId id="316" r:id="rId36"/>
    <p:sldId id="318" r:id="rId37"/>
    <p:sldId id="319" r:id="rId38"/>
    <p:sldId id="320" r:id="rId39"/>
    <p:sldId id="260" r:id="rId40"/>
    <p:sldId id="261" r:id="rId41"/>
    <p:sldId id="286" r:id="rId42"/>
    <p:sldId id="265" r:id="rId43"/>
    <p:sldId id="266" r:id="rId44"/>
    <p:sldId id="287" r:id="rId45"/>
    <p:sldId id="262" r:id="rId46"/>
    <p:sldId id="328" r:id="rId47"/>
    <p:sldId id="263" r:id="rId48"/>
    <p:sldId id="329" r:id="rId49"/>
    <p:sldId id="264" r:id="rId50"/>
    <p:sldId id="322" r:id="rId51"/>
    <p:sldId id="330" r:id="rId52"/>
    <p:sldId id="321" r:id="rId53"/>
    <p:sldId id="323" r:id="rId54"/>
    <p:sldId id="324" r:id="rId55"/>
    <p:sldId id="332" r:id="rId56"/>
    <p:sldId id="333" r:id="rId57"/>
    <p:sldId id="334" r:id="rId58"/>
    <p:sldId id="335" r:id="rId59"/>
    <p:sldId id="336" r:id="rId60"/>
    <p:sldId id="337" r:id="rId61"/>
    <p:sldId id="339" r:id="rId62"/>
    <p:sldId id="272" r:id="rId63"/>
    <p:sldId id="340" r:id="rId64"/>
    <p:sldId id="341" r:id="rId65"/>
    <p:sldId id="342" r:id="rId66"/>
    <p:sldId id="343" r:id="rId67"/>
    <p:sldId id="278" r:id="rId68"/>
    <p:sldId id="344" r:id="rId69"/>
    <p:sldId id="346" r:id="rId70"/>
    <p:sldId id="347" r:id="rId71"/>
    <p:sldId id="338" r:id="rId72"/>
    <p:sldId id="348" r:id="rId73"/>
    <p:sldId id="349" r:id="rId74"/>
    <p:sldId id="350" r:id="rId75"/>
    <p:sldId id="288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5" autoAdjust="0"/>
    <p:restoredTop sz="87412" autoAdjust="0"/>
  </p:normalViewPr>
  <p:slideViewPr>
    <p:cSldViewPr snapToGrid="0">
      <p:cViewPr varScale="1">
        <p:scale>
          <a:sx n="81" d="100"/>
          <a:sy n="81" d="100"/>
        </p:scale>
        <p:origin x="12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CBF8-B4AE-49AC-BC78-E393D408EA9B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EC34C-76DB-4B36-8046-F30C68271A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1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옵스큐라는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라틴어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(camera obscura)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어두운방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이라는 뜻</a:t>
            </a:r>
            <a:br>
              <a:rPr lang="ko-KR" altLang="en-US" dirty="0"/>
            </a:b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그곳에 들어온 빛이 일정한 면에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뚜렸하게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맺히도록 만들어 그것을 이용해 사실적인 그림을 그리는 도구였다고 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1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6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84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99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79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6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75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57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4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411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5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78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16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97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9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8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4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4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7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9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70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커널에서 정의한 가중치에 따라 이미지를 흐리기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(blurring)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만들거나 선명하게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(sharpening)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이미지 상에 있는 에지를 검출하는데 사용할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EC34C-76DB-4B36-8046-F30C68271AF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4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64C49-481D-4970-AEA9-90D7DB066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A34917-F06E-4CE1-9A04-9DED3E4E3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B75E61-4F5E-496E-B234-0017BB5CD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AC7C6-939F-4911-8CA4-63D626E7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82FB8-E23B-408B-8069-882AA98B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4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A4B9E-AFB1-4B9E-8ECE-D916F743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003982-9DD3-4DB6-AD77-635F0CAC3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1B350-5B56-43A3-9F50-60FD3589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EAABE-8EE7-4A2A-BD75-BC4897EB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685C6-8865-402D-9C50-262F8862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3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A07763-B28B-4E82-ACA8-FBE606725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180B37-A235-409E-97F7-792E2FFB3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C164-2598-48CE-BA6A-BEC91238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686FEF-9F23-4DEE-B52D-2A482B04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B36CF-18F2-4DB4-9106-BAF1583F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5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EB6B4-8707-44DC-9F66-29AC312F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13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5A413C-6849-4CDD-BDD5-DE145B3B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200FE-0C20-4D16-BCFC-89CF03D4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24C8E-3390-4893-9A08-B47AA9D5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9759E-E69A-4A83-9EC4-A55AD649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3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72DB3-53F6-44A1-A6D0-C54A28ED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8492CD-06FD-47D3-B72B-36A0FB6E5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7ABDA-540E-4F9F-AA9A-D82D30E5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614A8-AD1E-45EC-8506-A82EB731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6DEA9-DC14-4AE7-8EBE-50FDAE98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2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2F424-4C85-40FD-9632-48FCD136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6BE73-22CB-44C4-A656-B46255FD4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5362AF-A625-4724-AD00-94FE9148F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15AF40-F421-4C74-A8A0-9257211A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A01D22-4500-4ADC-A357-4F14FAB1E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E4191C-722B-4106-A16D-B3309AFB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9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BB2E-67AE-4DDA-8C30-D32305A2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FBB18-8897-474E-9FEA-142007817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67BBF-AE1E-45EB-B0B9-4036F85C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E950B4-789E-4289-817C-D9B08721A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A750C5-2127-486E-A04F-E1966178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13718C-E09E-41F9-B16A-8E99ABB8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348BB6-315E-4E75-A249-00A6452B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A93070-7D52-422F-861E-25917AC1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89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9C1D2-3BE1-4211-A949-EBEFBC09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AA303-ABA9-4028-B306-7714689E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B0C090-A814-4169-93EC-7FEE0D11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A374EE-0C38-4711-84BB-DF7D5411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26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78E829-D6BA-4286-86D5-D2775D37D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AA638-9666-4718-B8E8-54B5EEFA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70B75-A799-4EBE-9A61-D15092FF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5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3B8C0-6DAB-4D51-B8D5-EE1CC58F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CD366-7741-4EF8-BC49-B3FD5076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B3654-6004-4563-A5AE-F6B15E03E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4C34E8-8F7C-41F5-8CB8-6E6E3FEF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3D6567-3E3E-4B89-A532-3AEFB23E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9A31E-3366-4A2C-84D7-AC57A24E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8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27917-8C61-4927-9914-A49D7D39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FCA97F-4112-4A2A-AA70-86CA4A496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9B7BCE-896F-4E93-9B83-F2D584A68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FFE79-BBD4-498A-9DE4-737A56F9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1E458D-8DCE-47D0-8689-1882D353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6314E9-47D8-419B-9F64-9B5B6138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EF350E-5330-4296-BA7B-62698EB2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09377-DA81-495D-B9BD-649A50BE5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F4DD5-E37E-4F7B-A1B5-018944AEA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CEEB9-306E-4A68-8F0E-036FB7324519}" type="datetimeFigureOut">
              <a:rPr lang="ko-KR" altLang="en-US" smtClean="0"/>
              <a:t>2019-08-31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E267A-88B5-490D-A992-F36C9AD1B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68DE0-5D90-4946-8F5F-11E56109C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7D6B5-97E0-446B-BDB8-C76A3FD204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92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robot/class_openc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" TargetMode="External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pencv/opencv_contrib" TargetMode="External"/><Relationship Id="rId4" Type="http://schemas.openxmlformats.org/officeDocument/2006/relationships/hyperlink" Target="https://github.com/opencv/opencv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01_OpenCV_Example/source.c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ko.wikipedia.org/wiki/%ED%95%B4%EC%83%81%EB%8F%84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02_VideoPlayer/source.cpp" TargetMode="External"/><Relationship Id="rId2" Type="http://schemas.openxmlformats.org/officeDocument/2006/relationships/hyperlink" Target="https://github.com/ddorobot/class_opencv/blob/master/01_OpenCV_Example/source.cp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dorobot/class_opencv/blob/master/06_Mat/create_mat_data.cpp" TargetMode="External"/><Relationship Id="rId5" Type="http://schemas.openxmlformats.org/officeDocument/2006/relationships/hyperlink" Target="https://github.com/ddorobot/class_opencv/blob/master/04_ImageFileWrite/source.cpp" TargetMode="External"/><Relationship Id="rId4" Type="http://schemas.openxmlformats.org/officeDocument/2006/relationships/hyperlink" Target="https://github.com/ddorobot/class_opencv/blob/master/03_Camera/source.cpp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ebluexpanse.tistory.com/122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hyperlink" Target="http://www.bloter.net/archives/23109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05_CheckPixelData/example_write_pixel.cpp" TargetMode="External"/><Relationship Id="rId2" Type="http://schemas.openxmlformats.org/officeDocument/2006/relationships/hyperlink" Target="https://github.com/ddorobot/class_opencv/blob/master/05_CheckPixelData/example_check_pixel_at.cp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dorobot/class_opencv/blob/master/05_CheckPixelData/example_check_pixel_data.cp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ddorobot/class_opencv/blob/master/07_FindRedColor/find_red_pixel.cp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en.wikipedia.org/wiki/Image_histogra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robot/class_opencv/blob/master/08_FindRedColor_using_Histogram/find_red_pixel_using_histogram.cp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ddorobot/class_opencv/blob/master/09_FindYellowLine/find_yellow_line_using_histogram.cp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ddorobot/class_opencv/blob/master/10_Blur/blur.cp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ddorobot/class_opencv/blob/master/11_Sobel/sobel.c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2_CannyEdge/canny_edge.c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3_HouphLine/line_detector.cp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4_Translation/trans.c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5_Rotation/rot.c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6_Resize/resize.cpp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FSfSQjF_4GE?feature=oembed" TargetMode="External"/><Relationship Id="rId1" Type="http://schemas.openxmlformats.org/officeDocument/2006/relationships/video" Target="https://www.youtube.com/embed/iIs-vpbpI3k?feature=oembed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orobot/class_opencv/blob/master/17_InversePerspectiveMapping/ipm.cp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robot/class_opencv/blob/master/18_LaneDetect/lane.cpp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8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-3DseBpGLOk?feature=oembed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01854-5CBE-4BB5-A826-A25EB9B170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활용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6386B5-56C4-4D76-A9C0-F301049FC5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주식회사 랑데뷰</a:t>
            </a:r>
            <a:r>
              <a:rPr lang="en-US" altLang="ko-KR" dirty="0"/>
              <a:t> </a:t>
            </a:r>
            <a:r>
              <a:rPr lang="ko-KR" altLang="en-US" dirty="0"/>
              <a:t>박주홍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485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개발 환경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Ubuntu(Samba + SSH) </a:t>
            </a:r>
            <a:r>
              <a:rPr lang="ko-KR" altLang="en-US" dirty="0"/>
              <a:t>환경 구성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OpenCV </a:t>
            </a:r>
            <a:r>
              <a:rPr lang="ko-KR" altLang="en-US" dirty="0"/>
              <a:t>최신버전 설치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편집기를 이용하여 </a:t>
            </a:r>
            <a:r>
              <a:rPr lang="en-US" altLang="ko-KR" dirty="0"/>
              <a:t>OpenCV Example </a:t>
            </a:r>
            <a:r>
              <a:rPr lang="ko-KR" altLang="en-US" dirty="0"/>
              <a:t>코드 작성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OpenCV </a:t>
            </a:r>
            <a:r>
              <a:rPr lang="ko-KR" altLang="en-US" dirty="0"/>
              <a:t>예제 코드 컴파일 </a:t>
            </a:r>
            <a:r>
              <a:rPr lang="en-US" altLang="ko-KR" dirty="0"/>
              <a:t>&amp; </a:t>
            </a:r>
            <a:r>
              <a:rPr lang="ko-KR" altLang="en-US" dirty="0"/>
              <a:t>동작확인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50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Virtual Box</a:t>
            </a:r>
            <a:r>
              <a:rPr lang="ko-KR" altLang="en-US" dirty="0"/>
              <a:t>에 </a:t>
            </a:r>
            <a:r>
              <a:rPr lang="en-US" altLang="ko-KR" dirty="0"/>
              <a:t>Ubuntu </a:t>
            </a:r>
            <a:r>
              <a:rPr lang="ko-KR" altLang="en-US" dirty="0"/>
              <a:t>최신 버전을 설치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>
                <a:hlinkClick r:id="rId2"/>
              </a:rPr>
              <a:t>https://www.virtualbox.org/</a:t>
            </a:r>
            <a:r>
              <a:rPr lang="en-US" altLang="ko-KR" dirty="0"/>
              <a:t> : 6.0.10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hlinkClick r:id="rId3"/>
              </a:rPr>
              <a:t>https://ubuntu.com/</a:t>
            </a:r>
            <a:r>
              <a:rPr lang="en-US" altLang="ko-KR" dirty="0"/>
              <a:t> : 18.04</a:t>
            </a:r>
          </a:p>
        </p:txBody>
      </p:sp>
    </p:spTree>
    <p:extLst>
      <p:ext uri="{BB962C8B-B14F-4D97-AF65-F5344CB8AC3E}">
        <p14:creationId xmlns:p14="http://schemas.microsoft.com/office/powerpoint/2010/main" val="64871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SMB(Server Message Block) </a:t>
            </a:r>
            <a:r>
              <a:rPr lang="ko-KR" altLang="en-US" dirty="0"/>
              <a:t>프로토콜을 통해 지역 네트워크</a:t>
            </a:r>
            <a:r>
              <a:rPr lang="en-US" altLang="ko-KR" dirty="0"/>
              <a:t>(LAN) </a:t>
            </a:r>
            <a:r>
              <a:rPr lang="ko-KR" altLang="en-US" dirty="0"/>
              <a:t>환경에서 </a:t>
            </a:r>
            <a:r>
              <a:rPr lang="en-US" altLang="ko-KR" dirty="0"/>
              <a:t>UNIX-like </a:t>
            </a:r>
            <a:r>
              <a:rPr lang="ko-KR" altLang="en-US" dirty="0"/>
              <a:t>서버와 윈도우 </a:t>
            </a:r>
            <a:r>
              <a:rPr lang="ko-KR" altLang="en-US" dirty="0" err="1"/>
              <a:t>클라이언트간에</a:t>
            </a:r>
            <a:r>
              <a:rPr lang="ko-KR" altLang="en-US" dirty="0"/>
              <a:t> 파일이나 </a:t>
            </a:r>
            <a:r>
              <a:rPr lang="ko-KR" altLang="en-US" dirty="0" err="1"/>
              <a:t>프린터간의</a:t>
            </a:r>
            <a:r>
              <a:rPr lang="ko-KR" altLang="en-US" dirty="0"/>
              <a:t> 공유를 가능하게 해주는 패키지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윈도우의 </a:t>
            </a:r>
            <a:r>
              <a:rPr lang="ko-KR" altLang="en-US" dirty="0" err="1"/>
              <a:t>네트워크폴더를</a:t>
            </a:r>
            <a:r>
              <a:rPr lang="ko-KR" altLang="en-US" dirty="0"/>
              <a:t> 이용하여 </a:t>
            </a:r>
            <a:r>
              <a:rPr lang="en-US" altLang="ko-KR" dirty="0"/>
              <a:t>Linux</a:t>
            </a:r>
            <a:r>
              <a:rPr lang="ko-KR" altLang="en-US" dirty="0"/>
              <a:t>에 접근하여 폴더나 파일을 윈도우의 파일처럼 사용이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230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Virtual Box</a:t>
            </a:r>
            <a:r>
              <a:rPr lang="ko-KR" altLang="en-US" dirty="0"/>
              <a:t>의 네트워크 설정</a:t>
            </a:r>
            <a:endParaRPr lang="en-US" altLang="ko-KR" dirty="0"/>
          </a:p>
          <a:p>
            <a:pPr lvl="1"/>
            <a:r>
              <a:rPr lang="ko-KR" altLang="en-US" dirty="0"/>
              <a:t>내부</a:t>
            </a:r>
            <a:r>
              <a:rPr lang="en-US" altLang="ko-KR" dirty="0"/>
              <a:t> </a:t>
            </a:r>
            <a:r>
              <a:rPr lang="ko-KR" altLang="en-US" dirty="0"/>
              <a:t>네트워크 접속을 위한 어댑터</a:t>
            </a:r>
            <a:r>
              <a:rPr lang="en-US" altLang="ko-KR" dirty="0"/>
              <a:t>2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74BDFD-ECCD-4181-978C-E8892BA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5" y="2722365"/>
            <a:ext cx="5401376" cy="35428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40D202-2581-40C1-8E07-D667F577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79" y="2722364"/>
            <a:ext cx="5401376" cy="35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5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Ubuntu</a:t>
            </a:r>
            <a:r>
              <a:rPr lang="ko-KR" altLang="en-US" dirty="0"/>
              <a:t>에 </a:t>
            </a:r>
            <a:r>
              <a:rPr lang="en-US" altLang="ko-KR" dirty="0"/>
              <a:t>samba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samba samba-common</a:t>
            </a:r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system-config-samba (SAMBA GUI)</a:t>
            </a:r>
          </a:p>
          <a:p>
            <a:r>
              <a:rPr lang="en-US" altLang="ko-KR" dirty="0"/>
              <a:t>Samba </a:t>
            </a:r>
            <a:r>
              <a:rPr lang="ko-KR" altLang="en-US" dirty="0"/>
              <a:t>서버 서비스 시작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smbd</a:t>
            </a:r>
            <a:r>
              <a:rPr lang="en-US" altLang="ko-KR" dirty="0"/>
              <a:t> start</a:t>
            </a:r>
          </a:p>
          <a:p>
            <a:r>
              <a:rPr lang="en-US" altLang="ko-KR" dirty="0"/>
              <a:t>Samba User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system-config-samba </a:t>
            </a:r>
          </a:p>
          <a:p>
            <a:pPr lvl="2"/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libuser.conf</a:t>
            </a:r>
            <a:r>
              <a:rPr lang="en-US" altLang="ko-KR" dirty="0"/>
              <a:t> </a:t>
            </a:r>
            <a:r>
              <a:rPr lang="ko-KR" altLang="en-US" dirty="0"/>
              <a:t>파일 없다고 하는 경우 </a:t>
            </a:r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touch 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libuser.conf</a:t>
            </a:r>
            <a:r>
              <a:rPr lang="en-US" altLang="ko-KR" dirty="0"/>
              <a:t> </a:t>
            </a:r>
            <a:r>
              <a:rPr lang="ko-KR" altLang="en-US" dirty="0"/>
              <a:t>를 실행하여 생성한다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750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User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메뉴 </a:t>
            </a:r>
            <a:r>
              <a:rPr lang="en-US" altLang="ko-KR" dirty="0">
                <a:sym typeface="Wingdings" panose="05000000000000000000" pitchFamily="2" charset="2"/>
              </a:rPr>
              <a:t> Preferences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Samba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Users…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8405A7-CB36-4733-BA05-41837616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569494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User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 err="1"/>
              <a:t>Samber</a:t>
            </a:r>
            <a:r>
              <a:rPr lang="en-US" altLang="ko-KR" dirty="0"/>
              <a:t> Users </a:t>
            </a:r>
            <a:r>
              <a:rPr lang="ko-KR" altLang="en-US" dirty="0"/>
              <a:t>다이얼로그의 </a:t>
            </a:r>
            <a:r>
              <a:rPr lang="en-US" altLang="ko-KR" dirty="0"/>
              <a:t>“Add User”</a:t>
            </a:r>
            <a:r>
              <a:rPr lang="ko-KR" altLang="en-US" dirty="0"/>
              <a:t>버튼을 눌러 새로운 사용자를 추가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66A281-CB2E-448F-BE7E-60CA7788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37" y="2797287"/>
            <a:ext cx="5695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1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User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내 </a:t>
            </a:r>
            <a:r>
              <a:rPr lang="en-US" altLang="ko-KR" dirty="0"/>
              <a:t>Ubuntu </a:t>
            </a:r>
            <a:r>
              <a:rPr lang="ko-KR" altLang="en-US" dirty="0"/>
              <a:t>계정을 이용하여 </a:t>
            </a:r>
            <a:r>
              <a:rPr lang="en-US" altLang="ko-KR" dirty="0"/>
              <a:t>Samba User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01ACA-55FB-4353-952C-3EF0FF75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7" y="2578369"/>
            <a:ext cx="5724525" cy="4000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251BFE-C15C-41FE-8503-92A60C7C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96" y="2578369"/>
            <a:ext cx="57245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9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Share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Samba Share </a:t>
            </a:r>
            <a:r>
              <a:rPr lang="ko-KR" altLang="en-US" dirty="0"/>
              <a:t>버튼을 눌러 공유 정보를 추가한다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B3A1A-9B78-4C1E-AF49-B5CD51E7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5" y="2627245"/>
            <a:ext cx="5724525" cy="402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25CE3-6874-43D9-ADA2-ACFDA1C4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85" y="2627244"/>
            <a:ext cx="57054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Share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Access </a:t>
            </a:r>
            <a:r>
              <a:rPr lang="ko-KR" altLang="en-US" dirty="0"/>
              <a:t>계정 설정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EB876-E4AA-4976-8B3F-F7438EED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27" y="2612758"/>
            <a:ext cx="57340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7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Hello. Computer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OpenCV.</a:t>
            </a:r>
          </a:p>
          <a:p>
            <a:r>
              <a:rPr lang="en-US" altLang="ko-KR" dirty="0"/>
              <a:t>OpenCV Smart Car</a:t>
            </a:r>
          </a:p>
          <a:p>
            <a:endParaRPr lang="en-US" altLang="ko-KR" dirty="0"/>
          </a:p>
          <a:p>
            <a:r>
              <a:rPr lang="en-US" altLang="ko-KR" dirty="0"/>
              <a:t>Source code : </a:t>
            </a:r>
            <a:r>
              <a:rPr lang="en-US" altLang="ko-KR" dirty="0">
                <a:hlinkClick r:id="rId2"/>
              </a:rPr>
              <a:t>https://github.com/ddorobot/class_opencv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7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Samba Share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Access </a:t>
            </a:r>
            <a:r>
              <a:rPr lang="ko-KR" altLang="en-US" dirty="0"/>
              <a:t>계정 설정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EB876-E4AA-4976-8B3F-F7438EED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632009"/>
            <a:ext cx="5734050" cy="4019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A09B5C-4F1B-41BA-BA13-8C61DE09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60" y="2612959"/>
            <a:ext cx="57340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3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윈도우에서 네트워크 폴더로 설정</a:t>
            </a:r>
            <a:endParaRPr lang="en-US" altLang="ko-KR" dirty="0"/>
          </a:p>
          <a:p>
            <a:pPr lvl="1"/>
            <a:r>
              <a:rPr lang="en-US" altLang="ko-KR" dirty="0"/>
              <a:t>Ubuntu</a:t>
            </a:r>
            <a:r>
              <a:rPr lang="ko-KR" altLang="en-US" dirty="0"/>
              <a:t>의 </a:t>
            </a:r>
            <a:r>
              <a:rPr lang="en-US" altLang="ko-KR" dirty="0"/>
              <a:t>IP</a:t>
            </a:r>
            <a:r>
              <a:rPr lang="ko-KR" altLang="en-US" dirty="0"/>
              <a:t>주소 확인</a:t>
            </a:r>
            <a:endParaRPr lang="en-US" altLang="ko-KR" dirty="0"/>
          </a:p>
          <a:p>
            <a:pPr lvl="2"/>
            <a:r>
              <a:rPr lang="en-US" altLang="ko-KR" dirty="0"/>
              <a:t>$ifconfig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A80142-B37B-407D-873F-2CCBB51E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67" y="2959499"/>
            <a:ext cx="5403032" cy="36020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E88817-6F4C-449F-BEBA-EA49D5E5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081" y="2959499"/>
            <a:ext cx="5447685" cy="3602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EDE100-EBB2-4E5F-9FCC-7281269EA946}"/>
              </a:ext>
            </a:extLst>
          </p:cNvPr>
          <p:cNvSpPr/>
          <p:nvPr/>
        </p:nvSpPr>
        <p:spPr>
          <a:xfrm>
            <a:off x="6987941" y="3522846"/>
            <a:ext cx="1491916" cy="336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3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윈도우에서 네트워크 폴더로 설정</a:t>
            </a:r>
            <a:endParaRPr lang="en-US" altLang="ko-KR" dirty="0"/>
          </a:p>
          <a:p>
            <a:pPr lvl="1"/>
            <a:r>
              <a:rPr lang="ko-KR" altLang="en-US" dirty="0"/>
              <a:t>윈도우의 실행도구를 이용하여 네트워크 접속</a:t>
            </a:r>
            <a:endParaRPr lang="en-US" altLang="ko-KR" dirty="0"/>
          </a:p>
          <a:p>
            <a:pPr lvl="2"/>
            <a:r>
              <a:rPr lang="en-US" altLang="ko-KR" dirty="0"/>
              <a:t>Window key + R</a:t>
            </a:r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EE0BFA-AEC2-4F7C-88EF-9A10A438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58" y="3612129"/>
            <a:ext cx="3800475" cy="1962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F33E7E-ED1D-454D-B2A5-AE9889BD8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1" y="3312914"/>
            <a:ext cx="5563151" cy="31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0720D1-14D2-4FD4-9DAC-A6CE8541C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462" y="3050363"/>
            <a:ext cx="5521860" cy="3126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윈도우에서 네트워크 폴더로 설정</a:t>
            </a:r>
            <a:endParaRPr lang="en-US" altLang="ko-KR" dirty="0"/>
          </a:p>
          <a:p>
            <a:pPr lvl="1"/>
            <a:r>
              <a:rPr lang="ko-KR" altLang="en-US" dirty="0"/>
              <a:t>내 계정을 네트워크 폴더로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A56A7A-9F4D-466E-977D-D27409E88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997" y="2168091"/>
            <a:ext cx="2573756" cy="2218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37BE3B-D49D-4FC0-9579-F72B92AB1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2" y="3050363"/>
            <a:ext cx="5535458" cy="31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1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윈도우에서 네트워크 폴더로 설정</a:t>
            </a:r>
            <a:endParaRPr lang="en-US" altLang="ko-KR" dirty="0"/>
          </a:p>
          <a:p>
            <a:pPr lvl="1"/>
            <a:r>
              <a:rPr lang="ko-KR" altLang="en-US" dirty="0"/>
              <a:t>윈도우에서 일반 폴더처럼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52975F-6995-43E3-BCDC-0B2E217A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29" y="2572858"/>
            <a:ext cx="7236142" cy="409083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0E6D359-CAB4-44B0-8E3D-921682562443}"/>
              </a:ext>
            </a:extLst>
          </p:cNvPr>
          <p:cNvSpPr/>
          <p:nvPr/>
        </p:nvSpPr>
        <p:spPr>
          <a:xfrm>
            <a:off x="2477929" y="5986071"/>
            <a:ext cx="1790425" cy="2791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58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Samba Server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윈도우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ko-KR" altLang="en-US" dirty="0"/>
              <a:t>조직의 보안 정책에서 인증되지 않은 게스트 액세스를 차단하므로 이 공유 폴더에 액세스 할 수 없습니다</a:t>
            </a:r>
            <a:r>
              <a:rPr lang="en-US" altLang="ko-KR" dirty="0"/>
              <a:t>.” </a:t>
            </a:r>
            <a:r>
              <a:rPr lang="ko-KR" altLang="en-US" dirty="0"/>
              <a:t>에러 발생시</a:t>
            </a:r>
            <a:endParaRPr lang="en-US" altLang="ko-KR" dirty="0"/>
          </a:p>
          <a:p>
            <a:pPr lvl="1"/>
            <a:r>
              <a:rPr lang="en-US" altLang="ko-KR" dirty="0"/>
              <a:t>Window key</a:t>
            </a:r>
            <a:r>
              <a:rPr lang="ko-KR" altLang="en-US" dirty="0"/>
              <a:t> </a:t>
            </a:r>
            <a:r>
              <a:rPr lang="en-US" altLang="ko-KR" dirty="0"/>
              <a:t>+ R</a:t>
            </a:r>
          </a:p>
          <a:p>
            <a:pPr lvl="1"/>
            <a:r>
              <a:rPr lang="en-US" altLang="ko-KR" dirty="0" err="1"/>
              <a:t>gpedit.msc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그룹정책 편집기에서 컴퓨터 구성 </a:t>
            </a:r>
            <a:r>
              <a:rPr lang="en-US" altLang="ko-KR" dirty="0"/>
              <a:t>- </a:t>
            </a:r>
            <a:r>
              <a:rPr lang="ko-KR" altLang="en-US" dirty="0"/>
              <a:t>관리 템플릿 </a:t>
            </a:r>
            <a:r>
              <a:rPr lang="en-US" altLang="ko-KR" dirty="0"/>
              <a:t>- </a:t>
            </a:r>
            <a:r>
              <a:rPr lang="ko-KR" altLang="en-US" dirty="0"/>
              <a:t>네트워크 에서 </a:t>
            </a:r>
            <a:r>
              <a:rPr lang="en-US" altLang="ko-KR" dirty="0" err="1"/>
              <a:t>Lanman</a:t>
            </a:r>
            <a:r>
              <a:rPr lang="en-US" altLang="ko-KR" dirty="0"/>
              <a:t> </a:t>
            </a:r>
            <a:r>
              <a:rPr lang="ko-KR" altLang="en-US" dirty="0"/>
              <a:t>워크스테이션 을 선택 후 보안되지 않은 게스트 로그온 사용에서 더블클릭</a:t>
            </a:r>
          </a:p>
          <a:p>
            <a:pPr lvl="1"/>
            <a:r>
              <a:rPr lang="ko-KR" altLang="en-US" dirty="0"/>
              <a:t>설정 창이 나오면 좌측 상단의 사용을 선택 후 확인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959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윈도우에서</a:t>
            </a:r>
            <a:r>
              <a:rPr lang="en-US" altLang="ko-KR" dirty="0"/>
              <a:t> Linux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 혹은 </a:t>
            </a:r>
            <a:r>
              <a:rPr lang="en-US" altLang="ko-KR" dirty="0"/>
              <a:t>Telnet</a:t>
            </a:r>
            <a:r>
              <a:rPr lang="ko-KR" altLang="en-US" dirty="0"/>
              <a:t>을 이용하여 윈도우에서 </a:t>
            </a:r>
            <a:r>
              <a:rPr lang="en-US" altLang="ko-KR" dirty="0"/>
              <a:t>Linux</a:t>
            </a:r>
            <a:r>
              <a:rPr lang="ko-KR" altLang="en-US" dirty="0"/>
              <a:t>에 원격 접속이 가능하다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(Terminal</a:t>
            </a:r>
            <a:r>
              <a:rPr lang="ko-KR" altLang="en-US" dirty="0"/>
              <a:t>을 이용 가능하다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 err="1"/>
              <a:t>Xshell</a:t>
            </a:r>
            <a:r>
              <a:rPr lang="en-US" altLang="ko-KR" dirty="0"/>
              <a:t>, PuTTY, </a:t>
            </a:r>
            <a:r>
              <a:rPr lang="en-US" altLang="ko-KR" dirty="0" err="1"/>
              <a:t>iTerm</a:t>
            </a:r>
            <a:r>
              <a:rPr lang="ko-KR" altLang="en-US" dirty="0"/>
              <a:t>이나 </a:t>
            </a:r>
            <a:r>
              <a:rPr lang="en-US" altLang="ko-KR" dirty="0" err="1"/>
              <a:t>SecureCRT</a:t>
            </a:r>
            <a:r>
              <a:rPr lang="ko-KR" altLang="en-US" dirty="0"/>
              <a:t>와 같은 터미널 프로그램을 이용하여 윈도우에서 원격 리눅스 서버로 연결 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137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Linux(Ubuntu)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서버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Ubuntu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서버 설치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openssh</a:t>
            </a:r>
            <a:r>
              <a:rPr lang="en-US" altLang="ko-KR" dirty="0"/>
              <a:t>-server</a:t>
            </a:r>
          </a:p>
          <a:p>
            <a:r>
              <a:rPr lang="en-US" altLang="ko-KR" dirty="0"/>
              <a:t>SSH</a:t>
            </a:r>
            <a:r>
              <a:rPr lang="ko-KR" altLang="en-US" dirty="0"/>
              <a:t>서버 서비스 시작</a:t>
            </a:r>
            <a:endParaRPr lang="en-US" altLang="ko-KR" dirty="0"/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service </a:t>
            </a:r>
            <a:r>
              <a:rPr lang="en-US" altLang="ko-KR" dirty="0" err="1"/>
              <a:t>ssh</a:t>
            </a:r>
            <a:r>
              <a:rPr lang="en-US" altLang="ko-KR" dirty="0"/>
              <a:t> start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788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윈도우에서</a:t>
            </a:r>
            <a:r>
              <a:rPr lang="en-US" altLang="ko-KR" dirty="0"/>
              <a:t> Telnet </a:t>
            </a:r>
            <a:r>
              <a:rPr lang="ko-KR" altLang="en-US" dirty="0"/>
              <a:t>접속 프로그램을 이용하여 </a:t>
            </a:r>
            <a:r>
              <a:rPr lang="en-US" altLang="ko-KR" dirty="0"/>
              <a:t>Ubuntu</a:t>
            </a:r>
            <a:r>
              <a:rPr lang="ko-KR" altLang="en-US" dirty="0"/>
              <a:t>에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Xshell</a:t>
            </a:r>
            <a:r>
              <a:rPr lang="en-US" altLang="ko-KR" dirty="0"/>
              <a:t>, PuTTY, </a:t>
            </a:r>
            <a:r>
              <a:rPr lang="en-US" altLang="ko-KR" dirty="0" err="1"/>
              <a:t>iTerm</a:t>
            </a:r>
            <a:r>
              <a:rPr lang="ko-KR" altLang="en-US" dirty="0"/>
              <a:t>이나 </a:t>
            </a:r>
            <a:r>
              <a:rPr lang="en-US" altLang="ko-KR" dirty="0" err="1"/>
              <a:t>SecureCRT</a:t>
            </a:r>
            <a:r>
              <a:rPr lang="ko-KR" altLang="en-US" dirty="0"/>
              <a:t>를 이용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5C8B6-3EC4-4598-834C-D334571D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147787"/>
            <a:ext cx="7581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개발도 익숙한 윈도우에서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Target</a:t>
            </a:r>
            <a:r>
              <a:rPr lang="ko-KR" altLang="en-US" dirty="0"/>
              <a:t>은 </a:t>
            </a:r>
            <a:r>
              <a:rPr lang="en-US" altLang="ko-KR" dirty="0"/>
              <a:t>Linux</a:t>
            </a:r>
            <a:r>
              <a:rPr lang="ko-KR" altLang="en-US" dirty="0"/>
              <a:t>이지만 </a:t>
            </a:r>
            <a:r>
              <a:rPr lang="en-US" altLang="ko-KR" dirty="0"/>
              <a:t>Samba</a:t>
            </a:r>
            <a:r>
              <a:rPr lang="ko-KR" altLang="en-US" dirty="0"/>
              <a:t>와 </a:t>
            </a:r>
            <a:r>
              <a:rPr lang="en-US" altLang="ko-KR" dirty="0"/>
              <a:t>SSH</a:t>
            </a:r>
            <a:r>
              <a:rPr lang="ko-KR" altLang="en-US" dirty="0"/>
              <a:t>를 이용하여 개발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r>
              <a:rPr lang="ko-KR" altLang="en-US" dirty="0"/>
              <a:t>은 익숙한 윈도우에서 작업 하자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개발에</a:t>
            </a:r>
            <a:r>
              <a:rPr lang="en-US" altLang="ko-KR" dirty="0"/>
              <a:t> </a:t>
            </a:r>
            <a:r>
              <a:rPr lang="ko-KR" altLang="en-US" dirty="0"/>
              <a:t>유용한 윈도우</a:t>
            </a:r>
            <a:r>
              <a:rPr lang="en-US" altLang="ko-KR" dirty="0"/>
              <a:t> </a:t>
            </a:r>
            <a:r>
              <a:rPr lang="ko-KR" altLang="en-US" dirty="0"/>
              <a:t>유틸리티 소개</a:t>
            </a:r>
            <a:endParaRPr lang="en-US" altLang="ko-KR" dirty="0"/>
          </a:p>
          <a:p>
            <a:pPr lvl="1"/>
            <a:r>
              <a:rPr lang="en-US" altLang="ko-KR" dirty="0"/>
              <a:t>Source Insight</a:t>
            </a:r>
          </a:p>
          <a:p>
            <a:pPr lvl="1"/>
            <a:r>
              <a:rPr lang="en-US" altLang="ko-KR" dirty="0" err="1"/>
              <a:t>Xshell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75437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7F3B28-4790-41FC-800E-D74575B6AF36}"/>
              </a:ext>
            </a:extLst>
          </p:cNvPr>
          <p:cNvSpPr/>
          <p:nvPr/>
        </p:nvSpPr>
        <p:spPr>
          <a:xfrm>
            <a:off x="1352939" y="2761861"/>
            <a:ext cx="4700981" cy="1978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63AA95-604E-419C-B605-5E0790EDEF1A}"/>
              </a:ext>
            </a:extLst>
          </p:cNvPr>
          <p:cNvSpPr/>
          <p:nvPr/>
        </p:nvSpPr>
        <p:spPr>
          <a:xfrm>
            <a:off x="6059501" y="2761861"/>
            <a:ext cx="4700981" cy="1978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9BF295-BB72-430E-ADEE-5F841E8DCC84}"/>
              </a:ext>
            </a:extLst>
          </p:cNvPr>
          <p:cNvSpPr/>
          <p:nvPr/>
        </p:nvSpPr>
        <p:spPr>
          <a:xfrm>
            <a:off x="1352939" y="4739951"/>
            <a:ext cx="4700981" cy="1978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2CA3A-8F1B-429A-AF2D-9955DFF96AE2}"/>
              </a:ext>
            </a:extLst>
          </p:cNvPr>
          <p:cNvSpPr/>
          <p:nvPr/>
        </p:nvSpPr>
        <p:spPr>
          <a:xfrm>
            <a:off x="6059501" y="4739951"/>
            <a:ext cx="4700981" cy="1978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카메라를 활용한 스마트 자동차 옵션의</a:t>
            </a:r>
            <a:r>
              <a:rPr lang="en-US" altLang="ko-KR" dirty="0"/>
              <a:t> </a:t>
            </a:r>
            <a:r>
              <a:rPr lang="ko-KR" altLang="en-US" dirty="0"/>
              <a:t>원리를</a:t>
            </a:r>
            <a:r>
              <a:rPr lang="en-US" altLang="ko-KR" dirty="0"/>
              <a:t> </a:t>
            </a:r>
            <a:r>
              <a:rPr lang="ko-KR" altLang="en-US" dirty="0"/>
              <a:t>이해하고</a:t>
            </a:r>
            <a:r>
              <a:rPr lang="en-US" altLang="ko-KR" dirty="0"/>
              <a:t> OpenCV</a:t>
            </a:r>
            <a:r>
              <a:rPr lang="ko-KR" altLang="en-US" dirty="0"/>
              <a:t>를 활용하여 구현 해보자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Image result for ldws">
            <a:extLst>
              <a:ext uri="{FF2B5EF4-FFF2-40B4-BE49-F238E27FC236}">
                <a16:creationId xmlns:a16="http://schemas.microsoft.com/office/drawing/2014/main" id="{457E0927-3049-4EE6-BA49-42AAA2FC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15" y="2904701"/>
            <a:ext cx="2485055" cy="1393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kas">
            <a:extLst>
              <a:ext uri="{FF2B5EF4-FFF2-40B4-BE49-F238E27FC236}">
                <a16:creationId xmlns:a16="http://schemas.microsoft.com/office/drawing/2014/main" id="{7DB8D528-2EFB-48A6-90E7-B0366AC09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99" y="2904701"/>
            <a:ext cx="2089572" cy="139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llision warning system">
            <a:extLst>
              <a:ext uri="{FF2B5EF4-FFF2-40B4-BE49-F238E27FC236}">
                <a16:creationId xmlns:a16="http://schemas.microsoft.com/office/drawing/2014/main" id="{4CA53C8F-E066-48C8-A7F5-BCA44FD5B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615" y="4920860"/>
            <a:ext cx="2485055" cy="1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round view monitor">
            <a:extLst>
              <a:ext uri="{FF2B5EF4-FFF2-40B4-BE49-F238E27FC236}">
                <a16:creationId xmlns:a16="http://schemas.microsoft.com/office/drawing/2014/main" id="{A290DECC-A29E-4E54-9540-6ED58AD9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99" y="4920860"/>
            <a:ext cx="2235583" cy="1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F5E457-FB27-4F84-B7CD-3F93F3741FCD}"/>
              </a:ext>
            </a:extLst>
          </p:cNvPr>
          <p:cNvSpPr/>
          <p:nvPr/>
        </p:nvSpPr>
        <p:spPr>
          <a:xfrm>
            <a:off x="1427147" y="4299394"/>
            <a:ext cx="4411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LDWS : Lane Departure Warning System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4C8ACE-1087-4A02-B123-77A4A15B7A77}"/>
              </a:ext>
            </a:extLst>
          </p:cNvPr>
          <p:cNvSpPr/>
          <p:nvPr/>
        </p:nvSpPr>
        <p:spPr>
          <a:xfrm>
            <a:off x="6336017" y="4299394"/>
            <a:ext cx="382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LKAS : Lane Keeping Assist System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D3EF49-D0A8-41B0-958B-8A092B356886}"/>
              </a:ext>
            </a:extLst>
          </p:cNvPr>
          <p:cNvSpPr/>
          <p:nvPr/>
        </p:nvSpPr>
        <p:spPr>
          <a:xfrm>
            <a:off x="1548535" y="6242280"/>
            <a:ext cx="354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CWS : Collision Warning System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1934B7-F5B6-4098-BB62-1924100A2856}"/>
              </a:ext>
            </a:extLst>
          </p:cNvPr>
          <p:cNvSpPr/>
          <p:nvPr/>
        </p:nvSpPr>
        <p:spPr>
          <a:xfrm>
            <a:off x="6140143" y="6210493"/>
            <a:ext cx="439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AVM(S) : Around View Monitor (System)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60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OpenCV </a:t>
            </a:r>
            <a:r>
              <a:rPr lang="ko-KR" altLang="en-US" dirty="0"/>
              <a:t>공식 홈페이지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https://opencv.org/</a:t>
            </a:r>
            <a:endParaRPr lang="en-US" altLang="ko-KR" dirty="0"/>
          </a:p>
          <a:p>
            <a:r>
              <a:rPr lang="en-US" altLang="ko-KR" dirty="0"/>
              <a:t>OpenCV </a:t>
            </a: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https://github.com/opencv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Git</a:t>
            </a:r>
            <a:r>
              <a:rPr lang="ko-KR" altLang="en-US" dirty="0"/>
              <a:t>을 이용하여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소스코드를 </a:t>
            </a:r>
            <a:r>
              <a:rPr lang="en-US" altLang="ko-KR" dirty="0"/>
              <a:t>ubuntu</a:t>
            </a:r>
            <a:r>
              <a:rPr lang="ko-KR" altLang="en-US" dirty="0"/>
              <a:t>에 </a:t>
            </a:r>
            <a:r>
              <a:rPr lang="en-US" altLang="ko-KR" dirty="0"/>
              <a:t>clone</a:t>
            </a:r>
          </a:p>
          <a:p>
            <a:pPr lvl="1"/>
            <a:r>
              <a:rPr lang="ko-KR" altLang="en-US" dirty="0"/>
              <a:t>작업 폴더 생성</a:t>
            </a:r>
            <a:endParaRPr lang="en-US" altLang="ko-KR" dirty="0"/>
          </a:p>
          <a:p>
            <a:pPr lvl="2"/>
            <a:r>
              <a:rPr lang="en-US" altLang="ko-KR" dirty="0"/>
              <a:t>$cd ~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mkdir</a:t>
            </a:r>
            <a:r>
              <a:rPr lang="en-US" altLang="ko-KR" dirty="0"/>
              <a:t> work</a:t>
            </a:r>
          </a:p>
          <a:p>
            <a:pPr lvl="2"/>
            <a:r>
              <a:rPr lang="en-US" altLang="ko-KR" dirty="0"/>
              <a:t>$cd work</a:t>
            </a:r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git</a:t>
            </a:r>
          </a:p>
          <a:p>
            <a:pPr lvl="1"/>
            <a:r>
              <a:rPr lang="en-US" altLang="ko-KR" dirty="0"/>
              <a:t>OpenCV </a:t>
            </a:r>
            <a:r>
              <a:rPr lang="ko-KR" altLang="en-US" dirty="0"/>
              <a:t>소스코드 </a:t>
            </a:r>
            <a:r>
              <a:rPr lang="en-US" altLang="ko-KR" dirty="0"/>
              <a:t>clone</a:t>
            </a:r>
          </a:p>
          <a:p>
            <a:pPr lvl="2"/>
            <a:r>
              <a:rPr lang="en-US" altLang="ko-KR" dirty="0"/>
              <a:t>$git clone </a:t>
            </a:r>
            <a:r>
              <a:rPr lang="en-US" altLang="ko-KR" dirty="0">
                <a:hlinkClick r:id="rId4"/>
              </a:rPr>
              <a:t>https://github.com/opencv/opencv</a:t>
            </a:r>
            <a:endParaRPr lang="en-US" altLang="ko-KR" dirty="0"/>
          </a:p>
          <a:p>
            <a:pPr lvl="2"/>
            <a:r>
              <a:rPr lang="en-US" altLang="ko-KR" dirty="0"/>
              <a:t>$git</a:t>
            </a:r>
            <a:r>
              <a:rPr lang="ko-KR" altLang="en-US" dirty="0"/>
              <a:t> </a:t>
            </a:r>
            <a:r>
              <a:rPr lang="en-US" altLang="ko-KR" dirty="0"/>
              <a:t>clone</a:t>
            </a:r>
            <a:r>
              <a:rPr lang="ko-KR" altLang="en-US" dirty="0"/>
              <a:t> </a:t>
            </a:r>
            <a:r>
              <a:rPr lang="en-US" altLang="ko-KR" dirty="0">
                <a:hlinkClick r:id="rId5"/>
              </a:rPr>
              <a:t>https://github.com/opencv/opencv_contrib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9339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컴파일 </a:t>
            </a:r>
            <a:r>
              <a:rPr lang="en-US" altLang="ko-KR" dirty="0"/>
              <a:t>&amp;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OpenCV checkout </a:t>
            </a:r>
          </a:p>
          <a:p>
            <a:pPr lvl="1"/>
            <a:r>
              <a:rPr lang="ko-KR" altLang="en-US" dirty="0"/>
              <a:t>소스코드 폴더로 이동</a:t>
            </a:r>
            <a:endParaRPr lang="en-US" altLang="ko-KR" dirty="0"/>
          </a:p>
          <a:p>
            <a:pPr lvl="2"/>
            <a:r>
              <a:rPr lang="en-US" altLang="ko-KR" dirty="0"/>
              <a:t>$cd 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최신버전 </a:t>
            </a:r>
            <a:r>
              <a:rPr lang="en-US" altLang="ko-KR" dirty="0"/>
              <a:t>release branch</a:t>
            </a:r>
            <a:r>
              <a:rPr lang="ko-KR" altLang="en-US" dirty="0"/>
              <a:t>로 </a:t>
            </a:r>
            <a:r>
              <a:rPr lang="en-US" altLang="ko-KR" dirty="0"/>
              <a:t>checkout</a:t>
            </a:r>
          </a:p>
          <a:p>
            <a:pPr lvl="2"/>
            <a:r>
              <a:rPr lang="ko-KR" altLang="en-US" dirty="0"/>
              <a:t>현재 </a:t>
            </a:r>
            <a:r>
              <a:rPr lang="en-US" altLang="ko-KR" dirty="0"/>
              <a:t>4.1.1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최신버전</a:t>
            </a:r>
            <a:endParaRPr lang="en-US" altLang="ko-KR" dirty="0"/>
          </a:p>
          <a:p>
            <a:pPr lvl="2"/>
            <a:r>
              <a:rPr lang="en-US" altLang="ko-KR" dirty="0"/>
              <a:t>$git checkout 4.1.1</a:t>
            </a:r>
          </a:p>
          <a:p>
            <a:r>
              <a:rPr lang="en-US" altLang="ko-KR" dirty="0"/>
              <a:t>OpenCV extra module checkout</a:t>
            </a:r>
          </a:p>
          <a:p>
            <a:pPr lvl="1"/>
            <a:r>
              <a:rPr lang="en-US" altLang="ko-KR" dirty="0"/>
              <a:t>Extra</a:t>
            </a:r>
            <a:r>
              <a:rPr lang="ko-KR" altLang="en-US" dirty="0"/>
              <a:t> </a:t>
            </a:r>
            <a:r>
              <a:rPr lang="en-US" altLang="ko-KR" dirty="0"/>
              <a:t>module</a:t>
            </a:r>
            <a:r>
              <a:rPr lang="ko-KR" altLang="en-US" dirty="0"/>
              <a:t> 폴더로 이동</a:t>
            </a:r>
            <a:endParaRPr lang="en-US" altLang="ko-KR" dirty="0"/>
          </a:p>
          <a:p>
            <a:pPr lvl="2"/>
            <a:r>
              <a:rPr lang="en-US" altLang="ko-KR" dirty="0"/>
              <a:t>$cd </a:t>
            </a:r>
            <a:r>
              <a:rPr lang="en-US" altLang="ko-KR" dirty="0" err="1"/>
              <a:t>opencv_contrib</a:t>
            </a:r>
            <a:endParaRPr lang="en-US" altLang="ko-KR" dirty="0"/>
          </a:p>
          <a:p>
            <a:pPr lvl="1"/>
            <a:r>
              <a:rPr lang="en-US" altLang="ko-KR" dirty="0"/>
              <a:t>OpenCV</a:t>
            </a:r>
            <a:r>
              <a:rPr lang="ko-KR" altLang="en-US" dirty="0"/>
              <a:t>의 소스코드와 같은 버전의 </a:t>
            </a:r>
            <a:r>
              <a:rPr lang="en-US" altLang="ko-KR" dirty="0" err="1"/>
              <a:t>branc</a:t>
            </a:r>
            <a:r>
              <a:rPr lang="ko-KR" altLang="en-US" dirty="0"/>
              <a:t>로 </a:t>
            </a:r>
            <a:r>
              <a:rPr lang="en-US" altLang="ko-KR" dirty="0"/>
              <a:t>checkout</a:t>
            </a:r>
          </a:p>
          <a:p>
            <a:pPr lvl="2"/>
            <a:r>
              <a:rPr lang="en-US" altLang="ko-KR" dirty="0"/>
              <a:t>$git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r>
              <a:rPr lang="ko-KR" altLang="en-US" dirty="0"/>
              <a:t> </a:t>
            </a:r>
            <a:r>
              <a:rPr lang="en-US" altLang="ko-KR" dirty="0"/>
              <a:t>4.1.1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4321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컴파일 </a:t>
            </a:r>
            <a:r>
              <a:rPr lang="en-US" altLang="ko-KR" dirty="0"/>
              <a:t>&amp;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Cmake</a:t>
            </a:r>
            <a:r>
              <a:rPr lang="ko-KR" altLang="en-US" dirty="0"/>
              <a:t>를 이용한 </a:t>
            </a:r>
            <a:r>
              <a:rPr lang="en-US" altLang="ko-KR" dirty="0"/>
              <a:t>OpenCV </a:t>
            </a:r>
            <a:r>
              <a:rPr lang="ko-KR" altLang="en-US" dirty="0"/>
              <a:t>컴파일</a:t>
            </a:r>
            <a:endParaRPr lang="en-US" altLang="ko-KR" dirty="0"/>
          </a:p>
          <a:p>
            <a:pPr lvl="1"/>
            <a:r>
              <a:rPr lang="en-US" altLang="ko-KR" dirty="0"/>
              <a:t>OpenCV</a:t>
            </a:r>
            <a:r>
              <a:rPr lang="ko-KR" altLang="en-US" dirty="0"/>
              <a:t>컴파일에 필요한 외부 라이브러리 설치</a:t>
            </a:r>
            <a:endParaRPr lang="en-US" altLang="ko-KR" dirty="0"/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 install build-essential </a:t>
            </a:r>
            <a:r>
              <a:rPr lang="en-US" altLang="ko-KR" dirty="0" err="1"/>
              <a:t>cmake</a:t>
            </a:r>
            <a:r>
              <a:rPr lang="en-US" altLang="ko-KR" dirty="0"/>
              <a:t> git pkg-config libgtk-3-dev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libavcodec</a:t>
            </a:r>
            <a:r>
              <a:rPr lang="en-US" altLang="ko-KR" dirty="0"/>
              <a:t>-dev </a:t>
            </a:r>
            <a:r>
              <a:rPr lang="en-US" altLang="ko-KR" dirty="0" err="1"/>
              <a:t>libavformat</a:t>
            </a:r>
            <a:r>
              <a:rPr lang="en-US" altLang="ko-KR" dirty="0"/>
              <a:t>-dev </a:t>
            </a:r>
            <a:r>
              <a:rPr lang="en-US" altLang="ko-KR" dirty="0" err="1"/>
              <a:t>libswscale</a:t>
            </a:r>
            <a:r>
              <a:rPr lang="en-US" altLang="ko-KR" dirty="0"/>
              <a:t>-dev libv4l-dev </a:t>
            </a:r>
            <a:r>
              <a:rPr lang="en-US" altLang="ko-KR" dirty="0" err="1"/>
              <a:t>libxvidcore</a:t>
            </a:r>
            <a:r>
              <a:rPr lang="en-US" altLang="ko-KR" dirty="0"/>
              <a:t>-dev libx264-dev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 install </a:t>
            </a:r>
            <a:r>
              <a:rPr lang="en-US" altLang="ko-KR" dirty="0" err="1"/>
              <a:t>libjpeg</a:t>
            </a:r>
            <a:r>
              <a:rPr lang="en-US" altLang="ko-KR" dirty="0"/>
              <a:t>-dev </a:t>
            </a:r>
            <a:r>
              <a:rPr lang="en-US" altLang="ko-KR" dirty="0" err="1"/>
              <a:t>libpng</a:t>
            </a:r>
            <a:r>
              <a:rPr lang="en-US" altLang="ko-KR" dirty="0"/>
              <a:t>-dev </a:t>
            </a:r>
            <a:r>
              <a:rPr lang="en-US" altLang="ko-KR" dirty="0" err="1"/>
              <a:t>libtiff</a:t>
            </a:r>
            <a:r>
              <a:rPr lang="en-US" altLang="ko-KR" dirty="0"/>
              <a:t>-dev </a:t>
            </a:r>
            <a:r>
              <a:rPr lang="en-US" altLang="ko-KR" dirty="0" err="1"/>
              <a:t>gfortran</a:t>
            </a:r>
            <a:r>
              <a:rPr lang="en-US" altLang="ko-KR" dirty="0"/>
              <a:t> </a:t>
            </a:r>
            <a:r>
              <a:rPr lang="en-US" altLang="ko-KR" dirty="0" err="1"/>
              <a:t>openexr</a:t>
            </a:r>
            <a:r>
              <a:rPr lang="en-US" altLang="ko-KR" dirty="0"/>
              <a:t> </a:t>
            </a:r>
            <a:r>
              <a:rPr lang="en-US" altLang="ko-KR" dirty="0" err="1"/>
              <a:t>libatlas</a:t>
            </a:r>
            <a:r>
              <a:rPr lang="en-US" altLang="ko-KR" dirty="0"/>
              <a:t>-base-dev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 install python3-dev python3-numpy libtbb2 </a:t>
            </a:r>
            <a:r>
              <a:rPr lang="en-US" altLang="ko-KR" dirty="0" err="1"/>
              <a:t>libtbb</a:t>
            </a:r>
            <a:r>
              <a:rPr lang="en-US" altLang="ko-KR" dirty="0"/>
              <a:t>-dev libdc1394-22-dev</a:t>
            </a:r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ko-KR" altLang="en-US" dirty="0"/>
              <a:t> 폴더로 이동</a:t>
            </a:r>
            <a:endParaRPr lang="en-US" altLang="ko-KR" dirty="0"/>
          </a:p>
          <a:p>
            <a:pPr lvl="2"/>
            <a:r>
              <a:rPr lang="en-US" altLang="ko-KR" dirty="0"/>
              <a:t>$cd </a:t>
            </a:r>
            <a:r>
              <a:rPr lang="en-US" altLang="ko-KR" dirty="0" err="1"/>
              <a:t>opencv</a:t>
            </a:r>
            <a:endParaRPr lang="en-US" altLang="ko-KR" dirty="0"/>
          </a:p>
          <a:p>
            <a:pPr lvl="1"/>
            <a:r>
              <a:rPr lang="en-US" altLang="ko-KR" dirty="0" err="1"/>
              <a:t>mybuild</a:t>
            </a:r>
            <a:r>
              <a:rPr lang="ko-KR" altLang="en-US" dirty="0"/>
              <a:t>라는 폴더를 생성</a:t>
            </a:r>
            <a:endParaRPr lang="en-US" altLang="ko-KR" dirty="0"/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mk</a:t>
            </a:r>
            <a:r>
              <a:rPr lang="en-US" altLang="ko-KR" dirty="0"/>
              <a:t> </a:t>
            </a:r>
            <a:r>
              <a:rPr lang="en-US" altLang="ko-KR" dirty="0" err="1"/>
              <a:t>mybuild</a:t>
            </a:r>
            <a:endParaRPr lang="en-US" altLang="ko-KR" dirty="0"/>
          </a:p>
          <a:p>
            <a:pPr lvl="2"/>
            <a:r>
              <a:rPr lang="en-US" altLang="ko-KR" dirty="0"/>
              <a:t>$cd </a:t>
            </a:r>
            <a:r>
              <a:rPr lang="en-US" altLang="ko-KR" dirty="0" err="1"/>
              <a:t>mybuild</a:t>
            </a:r>
            <a:endParaRPr lang="en-US" altLang="ko-KR" dirty="0"/>
          </a:p>
          <a:p>
            <a:pPr lvl="1"/>
            <a:r>
              <a:rPr lang="en-US" altLang="ko-KR" dirty="0" err="1"/>
              <a:t>cmake</a:t>
            </a:r>
            <a:r>
              <a:rPr lang="en-US" altLang="ko-KR" dirty="0"/>
              <a:t> configure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cmake</a:t>
            </a:r>
            <a:r>
              <a:rPr lang="en-US" altLang="ko-KR" dirty="0"/>
              <a:t> -DOPENCV_EXTRA_MODULES_PATH=../../</a:t>
            </a:r>
            <a:r>
              <a:rPr lang="en-US" altLang="ko-KR" dirty="0" err="1"/>
              <a:t>opencv_contrib</a:t>
            </a:r>
            <a:r>
              <a:rPr lang="en-US" altLang="ko-KR" dirty="0"/>
              <a:t>/modules/ -DBUILD_TIFF=ON -</a:t>
            </a:r>
            <a:r>
              <a:rPr lang="en-US" altLang="ko-KR" dirty="0" err="1"/>
              <a:t>DBUILD_opencv_java</a:t>
            </a:r>
            <a:r>
              <a:rPr lang="en-US" altLang="ko-KR" dirty="0"/>
              <a:t>=OFF -DWITH_CUDA=OFF -DWITH_OPENGL=ON -DWITH_OPENCL=ON -DWITH_IPP=ON -DWITH_TBB=ON -DWITH_EIGEN=ON -DWITH_V4L=ON -DBUILD_TESTS=OFF -DBUILD_PERF_TESTS=OFF -DCMAKE_BUILD_TYPE=RELEASE -DOPENCV_GENERATE_PKGCONFIG=ON ..</a:t>
            </a:r>
          </a:p>
        </p:txBody>
      </p:sp>
    </p:spTree>
    <p:extLst>
      <p:ext uri="{BB962C8B-B14F-4D97-AF65-F5344CB8AC3E}">
        <p14:creationId xmlns:p14="http://schemas.microsoft.com/office/powerpoint/2010/main" val="2115761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컴파일 </a:t>
            </a:r>
            <a:r>
              <a:rPr lang="en-US" altLang="ko-KR" dirty="0"/>
              <a:t>&amp;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Cmake</a:t>
            </a:r>
            <a:r>
              <a:rPr lang="ko-KR" altLang="en-US" dirty="0"/>
              <a:t>를 이용한 </a:t>
            </a:r>
            <a:r>
              <a:rPr lang="en-US" altLang="ko-KR" dirty="0"/>
              <a:t>OpenCV </a:t>
            </a:r>
            <a:r>
              <a:rPr lang="ko-KR" altLang="en-US" dirty="0"/>
              <a:t>컴파일</a:t>
            </a:r>
          </a:p>
          <a:p>
            <a:pPr lvl="1"/>
            <a:r>
              <a:rPr lang="en-US" altLang="ko-KR" dirty="0"/>
              <a:t>$make</a:t>
            </a:r>
          </a:p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make install</a:t>
            </a:r>
          </a:p>
          <a:p>
            <a:pPr lvl="1"/>
            <a:r>
              <a:rPr lang="ko-KR" altLang="en-US" dirty="0"/>
              <a:t>다른 프로그램에서 </a:t>
            </a:r>
            <a:r>
              <a:rPr lang="en-US" altLang="ko-KR" dirty="0"/>
              <a:t>OpenCV </a:t>
            </a:r>
            <a:r>
              <a:rPr lang="ko-KR" altLang="en-US" dirty="0"/>
              <a:t>라이브러리 사용을 위해</a:t>
            </a:r>
            <a:r>
              <a:rPr lang="en-US" altLang="ko-KR" dirty="0"/>
              <a:t> </a:t>
            </a:r>
            <a:r>
              <a:rPr lang="ko-KR" altLang="en-US" dirty="0"/>
              <a:t>아래의 명령을 수행</a:t>
            </a:r>
            <a:endParaRPr lang="en-US" altLang="ko-KR" dirty="0"/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ldconfig</a:t>
            </a:r>
            <a:endParaRPr lang="en-US" altLang="ko-KR" dirty="0"/>
          </a:p>
          <a:p>
            <a:pPr lvl="1"/>
            <a:r>
              <a:rPr lang="ko-KR" altLang="en-US" dirty="0"/>
              <a:t>설치 확인</a:t>
            </a:r>
            <a:endParaRPr lang="en-US" altLang="ko-KR" dirty="0"/>
          </a:p>
          <a:p>
            <a:pPr lvl="2"/>
            <a:r>
              <a:rPr lang="en-US" altLang="ko-KR" dirty="0"/>
              <a:t>$pkg-config --</a:t>
            </a:r>
            <a:r>
              <a:rPr lang="en-US" altLang="ko-KR" dirty="0" err="1"/>
              <a:t>modversion</a:t>
            </a:r>
            <a:r>
              <a:rPr lang="en-US" altLang="ko-KR" dirty="0"/>
              <a:t> opencv4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F94F15-B34A-4217-973B-E85DEEDF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3" y="5103345"/>
            <a:ext cx="5553075" cy="8286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62BF6A-8F54-4D7A-8391-8DEEF45F98BC}"/>
              </a:ext>
            </a:extLst>
          </p:cNvPr>
          <p:cNvSpPr/>
          <p:nvPr/>
        </p:nvSpPr>
        <p:spPr>
          <a:xfrm>
            <a:off x="2299183" y="5494822"/>
            <a:ext cx="688257" cy="2153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598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Example</a:t>
            </a:r>
            <a:r>
              <a:rPr lang="ko-KR" altLang="en-US" dirty="0"/>
              <a:t>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OpenCV Example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Ubuntu</a:t>
            </a:r>
            <a:r>
              <a:rPr lang="ko-KR" altLang="en-US" dirty="0"/>
              <a:t> </a:t>
            </a:r>
            <a:r>
              <a:rPr lang="en-US" altLang="ko-KR" dirty="0"/>
              <a:t>~/Work </a:t>
            </a:r>
            <a:r>
              <a:rPr lang="ko-KR" altLang="en-US" dirty="0"/>
              <a:t>폴더에 </a:t>
            </a:r>
            <a:r>
              <a:rPr lang="en-US" altLang="ko-KR" dirty="0"/>
              <a:t>01_OpenC_Example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source.cpp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아래 링크의 코드를 작성</a:t>
            </a:r>
            <a:endParaRPr lang="en-US" altLang="ko-KR" dirty="0"/>
          </a:p>
          <a:p>
            <a:pPr lvl="3">
              <a:lnSpc>
                <a:spcPct val="110000"/>
              </a:lnSpc>
            </a:pPr>
            <a:r>
              <a:rPr lang="en-US" altLang="ko-KR" dirty="0">
                <a:hlinkClick r:id="rId3"/>
              </a:rPr>
              <a:t>https://github.com/ddorobot/class_opencv/blob/master/01_OpenCV_Example/source.cpp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코드 컴파일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$</a:t>
            </a:r>
            <a:r>
              <a:rPr lang="en-US" altLang="ko-KR" dirty="0" err="1"/>
              <a:t>gcc</a:t>
            </a:r>
            <a:r>
              <a:rPr lang="en-US" altLang="ko-KR" dirty="0"/>
              <a:t> -o </a:t>
            </a:r>
            <a:r>
              <a:rPr lang="en-US" altLang="ko-KR" dirty="0" err="1"/>
              <a:t>myprogram</a:t>
            </a:r>
            <a:r>
              <a:rPr lang="en-US" altLang="ko-KR" dirty="0"/>
              <a:t> source.cpp `pkg-config opencv4 --</a:t>
            </a:r>
            <a:r>
              <a:rPr lang="en-US" altLang="ko-KR" dirty="0" err="1"/>
              <a:t>cflags</a:t>
            </a:r>
            <a:r>
              <a:rPr lang="en-US" altLang="ko-KR" dirty="0"/>
              <a:t>` `pkg-config opencv4 --libs` -</a:t>
            </a:r>
            <a:r>
              <a:rPr lang="en-US" altLang="ko-KR" dirty="0" err="1"/>
              <a:t>lstdc</a:t>
            </a:r>
            <a:r>
              <a:rPr lang="en-US" altLang="ko-KR" dirty="0"/>
              <a:t>++ -</a:t>
            </a:r>
            <a:r>
              <a:rPr lang="en-US" altLang="ko-KR" dirty="0" err="1"/>
              <a:t>lm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수행 확인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Ui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사용하는 프로그램이기 때문에 </a:t>
            </a:r>
            <a:r>
              <a:rPr lang="en-US" altLang="ko-KR" dirty="0"/>
              <a:t>Terminal</a:t>
            </a:r>
            <a:r>
              <a:rPr lang="ko-KR" altLang="en-US" dirty="0"/>
              <a:t>이 아닌 </a:t>
            </a:r>
            <a:r>
              <a:rPr lang="en-US" altLang="ko-KR" dirty="0"/>
              <a:t>X11</a:t>
            </a:r>
            <a:r>
              <a:rPr lang="ko-KR" altLang="en-US" dirty="0"/>
              <a:t>환경에서 수행 해야 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Ubuntu</a:t>
            </a:r>
            <a:r>
              <a:rPr lang="ko-KR" altLang="en-US" dirty="0"/>
              <a:t>에서 결과를 실행시켜 보자</a:t>
            </a:r>
            <a:r>
              <a:rPr lang="en-US" altLang="ko-KR" dirty="0"/>
              <a:t>.</a:t>
            </a:r>
          </a:p>
          <a:p>
            <a:pPr lvl="3"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04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Example</a:t>
            </a:r>
            <a:r>
              <a:rPr lang="ko-KR" altLang="en-US" dirty="0"/>
              <a:t>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OpenCV Example</a:t>
            </a:r>
          </a:p>
          <a:p>
            <a:pPr lvl="1"/>
            <a:r>
              <a:rPr lang="en-US" altLang="ko-KR" dirty="0" err="1"/>
              <a:t>myprogram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$./</a:t>
            </a:r>
            <a:r>
              <a:rPr lang="en-US" altLang="ko-KR" dirty="0" err="1"/>
              <a:t>mypromgram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AFDD62-A38E-4E85-95EA-04E9C8FA8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11" y="1512916"/>
            <a:ext cx="5906652" cy="498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65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 err="1"/>
              <a:t>포멧과</a:t>
            </a:r>
            <a:r>
              <a:rPr lang="ko-KR" altLang="en-US" dirty="0"/>
              <a:t> </a:t>
            </a:r>
            <a:r>
              <a:rPr lang="en-US" altLang="ko-KR" dirty="0"/>
              <a:t>cv::Mat </a:t>
            </a:r>
            <a:r>
              <a:rPr lang="ko-KR" altLang="en-US" dirty="0"/>
              <a:t>컨테이너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이미지의 최소 단위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화소</a:t>
            </a:r>
            <a:r>
              <a:rPr lang="en-US" altLang="ko-KR" dirty="0">
                <a:sym typeface="Wingdings" panose="05000000000000000000" pitchFamily="2" charset="2"/>
              </a:rPr>
              <a:t>(Pixel)</a:t>
            </a:r>
          </a:p>
          <a:p>
            <a:pPr lvl="1">
              <a:lnSpc>
                <a:spcPct val="11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화소들이 모여서 이미지가 되는데 이미지 사이즈에 따라 불리는 이름이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VGA(640x480), HD(1280x720), FHD(1920x1280), 4K(FHDx4), ….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hlinkClick r:id="rId2"/>
              </a:rPr>
              <a:t>https://ko.wikipedia.org/wiki/%ED%95%B4%EC%83%81%EB%8F%84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D9EF43DA-F166-43B7-8BD3-05DF7183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7" y="3966060"/>
            <a:ext cx="38576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544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 err="1"/>
              <a:t>포멧과</a:t>
            </a:r>
            <a:r>
              <a:rPr lang="ko-KR" altLang="en-US" dirty="0"/>
              <a:t> </a:t>
            </a:r>
            <a:r>
              <a:rPr lang="en-US" altLang="ko-KR" dirty="0"/>
              <a:t>cv::Mat </a:t>
            </a:r>
            <a:r>
              <a:rPr lang="ko-KR" altLang="en-US" dirty="0"/>
              <a:t>컨테이너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컴퓨터 메모리에 </a:t>
            </a:r>
            <a:r>
              <a:rPr lang="en-US" altLang="ko-KR" dirty="0">
                <a:sym typeface="Wingdings" panose="05000000000000000000" pitchFamily="2" charset="2"/>
              </a:rPr>
              <a:t>Image </a:t>
            </a:r>
            <a:r>
              <a:rPr lang="ko-KR" altLang="en-US" dirty="0">
                <a:sym typeface="Wingdings" panose="05000000000000000000" pitchFamily="2" charset="2"/>
              </a:rPr>
              <a:t>데이터는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어떻게 담겨 있을까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1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sym typeface="Wingdings" panose="05000000000000000000" pitchFamily="2" charset="2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77123D5-5DB4-4575-899A-B678B230E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29071"/>
              </p:ext>
            </p:extLst>
          </p:nvPr>
        </p:nvGraphicFramePr>
        <p:xfrm>
          <a:off x="985680" y="2724124"/>
          <a:ext cx="2280118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078">
                  <a:extLst>
                    <a:ext uri="{9D8B030D-6E8A-4147-A177-3AD203B41FA5}">
                      <a16:colId xmlns:a16="http://schemas.microsoft.com/office/drawing/2014/main" val="415179023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759478409"/>
                    </a:ext>
                  </a:extLst>
                </a:gridCol>
              </a:tblGrid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Address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14380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331475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47828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84783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96434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19934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232485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0x00000006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445044"/>
                  </a:ext>
                </a:extLst>
              </a:tr>
              <a:tr h="28607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9570062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0x000E0FFD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45497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0x000E0FFE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5427"/>
                  </a:ext>
                </a:extLst>
              </a:tr>
              <a:tr h="286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0x000E0FFF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32592"/>
                  </a:ext>
                </a:extLst>
              </a:tr>
            </a:tbl>
          </a:graphicData>
        </a:graphic>
      </p:graphicFrame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44CAB8A8-6EA3-4B2E-BB2D-D36C4D5E1E54}"/>
              </a:ext>
            </a:extLst>
          </p:cNvPr>
          <p:cNvSpPr/>
          <p:nvPr/>
        </p:nvSpPr>
        <p:spPr>
          <a:xfrm>
            <a:off x="3336649" y="3061497"/>
            <a:ext cx="487681" cy="873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3C1FF-BE50-4C94-8A43-BE110A1EAFE0}"/>
              </a:ext>
            </a:extLst>
          </p:cNvPr>
          <p:cNvSpPr txBox="1"/>
          <p:nvPr/>
        </p:nvSpPr>
        <p:spPr>
          <a:xfrm>
            <a:off x="3895181" y="3406219"/>
            <a:ext cx="130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0,0)</a:t>
            </a:r>
            <a:endParaRPr lang="ko-KR" altLang="en-US" sz="1200" dirty="0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25277716-8669-426E-89E0-D747A42544C9}"/>
              </a:ext>
            </a:extLst>
          </p:cNvPr>
          <p:cNvSpPr/>
          <p:nvPr/>
        </p:nvSpPr>
        <p:spPr>
          <a:xfrm>
            <a:off x="3336649" y="3972620"/>
            <a:ext cx="487681" cy="8734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14281-B793-4940-9E4A-9B5EBFE0AAF0}"/>
              </a:ext>
            </a:extLst>
          </p:cNvPr>
          <p:cNvSpPr txBox="1"/>
          <p:nvPr/>
        </p:nvSpPr>
        <p:spPr>
          <a:xfrm>
            <a:off x="3895181" y="4504154"/>
            <a:ext cx="130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1,0)</a:t>
            </a:r>
            <a:endParaRPr lang="ko-KR" altLang="en-US" sz="1200" dirty="0"/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6A464C5D-E706-4897-9F96-67A140C6438D}"/>
              </a:ext>
            </a:extLst>
          </p:cNvPr>
          <p:cNvSpPr/>
          <p:nvPr/>
        </p:nvSpPr>
        <p:spPr>
          <a:xfrm>
            <a:off x="3336649" y="5481429"/>
            <a:ext cx="487681" cy="8998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C3E1-934D-400B-98CE-71618BF77593}"/>
              </a:ext>
            </a:extLst>
          </p:cNvPr>
          <p:cNvSpPr txBox="1"/>
          <p:nvPr/>
        </p:nvSpPr>
        <p:spPr>
          <a:xfrm>
            <a:off x="3895181" y="5767155"/>
            <a:ext cx="210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307,200pixel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640,480)</a:t>
            </a:r>
            <a:endParaRPr lang="ko-KR" altLang="en-US" sz="1200" dirty="0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AA368BA7-F939-46A7-8B1B-4EB25253C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84463"/>
              </p:ext>
            </p:extLst>
          </p:nvPr>
        </p:nvGraphicFramePr>
        <p:xfrm>
          <a:off x="6762661" y="2724124"/>
          <a:ext cx="2280118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078">
                  <a:extLst>
                    <a:ext uri="{9D8B030D-6E8A-4147-A177-3AD203B41FA5}">
                      <a16:colId xmlns:a16="http://schemas.microsoft.com/office/drawing/2014/main" val="415179023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759478409"/>
                    </a:ext>
                  </a:extLst>
                </a:gridCol>
              </a:tblGrid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Address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14380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331475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47828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84783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96434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19934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232485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0x00000006</a:t>
                      </a:r>
                      <a:endParaRPr lang="ko-KR" alt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445044"/>
                  </a:ext>
                </a:extLst>
              </a:tr>
              <a:tr h="1891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…</a:t>
                      </a:r>
                      <a:endParaRPr lang="ko-KR" alt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9570062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0x0004AFFE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45497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0x0004AFFF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5427"/>
                  </a:ext>
                </a:extLst>
              </a:tr>
              <a:tr h="189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Gray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0x0004B000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32592"/>
                  </a:ext>
                </a:extLst>
              </a:tr>
            </a:tbl>
          </a:graphicData>
        </a:graphic>
      </p:graphicFrame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3C0B2091-84B1-4AB5-BF4A-8CB509AB286B}"/>
              </a:ext>
            </a:extLst>
          </p:cNvPr>
          <p:cNvSpPr/>
          <p:nvPr/>
        </p:nvSpPr>
        <p:spPr>
          <a:xfrm>
            <a:off x="9103010" y="3048397"/>
            <a:ext cx="487681" cy="2689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1258A5-759A-4138-A69E-78E0FE41759E}"/>
              </a:ext>
            </a:extLst>
          </p:cNvPr>
          <p:cNvSpPr txBox="1"/>
          <p:nvPr/>
        </p:nvSpPr>
        <p:spPr>
          <a:xfrm>
            <a:off x="9590691" y="3041833"/>
            <a:ext cx="130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0,0)</a:t>
            </a:r>
            <a:endParaRPr lang="ko-KR" altLang="en-US" sz="1200" dirty="0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423E9C8C-0656-4A5E-A9DA-E6BE2B8F357F}"/>
              </a:ext>
            </a:extLst>
          </p:cNvPr>
          <p:cNvSpPr/>
          <p:nvPr/>
        </p:nvSpPr>
        <p:spPr>
          <a:xfrm>
            <a:off x="9103010" y="3346620"/>
            <a:ext cx="487681" cy="2929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AC7CB-3CE8-411C-9F22-A990463D0A55}"/>
              </a:ext>
            </a:extLst>
          </p:cNvPr>
          <p:cNvSpPr txBox="1"/>
          <p:nvPr/>
        </p:nvSpPr>
        <p:spPr>
          <a:xfrm>
            <a:off x="9602550" y="3360344"/>
            <a:ext cx="130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1,0)</a:t>
            </a:r>
            <a:endParaRPr lang="ko-KR" altLang="en-US" sz="1200" dirty="0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00575005-943B-4D2F-B152-EF5E014C9F12}"/>
              </a:ext>
            </a:extLst>
          </p:cNvPr>
          <p:cNvSpPr/>
          <p:nvPr/>
        </p:nvSpPr>
        <p:spPr>
          <a:xfrm>
            <a:off x="9103010" y="6067161"/>
            <a:ext cx="487681" cy="2829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3CBACB-F363-4ECB-A190-CE7A933DF010}"/>
              </a:ext>
            </a:extLst>
          </p:cNvPr>
          <p:cNvSpPr txBox="1"/>
          <p:nvPr/>
        </p:nvSpPr>
        <p:spPr>
          <a:xfrm>
            <a:off x="9590691" y="6042552"/>
            <a:ext cx="210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307,200pixel (</a:t>
            </a:r>
            <a:r>
              <a:rPr lang="ko-KR" altLang="en-US" sz="1200" dirty="0"/>
              <a:t>좌표 </a:t>
            </a:r>
            <a:r>
              <a:rPr lang="en-US" altLang="ko-KR" sz="1200" dirty="0"/>
              <a:t>640,480)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D28CA-D142-4D31-B5E0-00E7B1045440}"/>
              </a:ext>
            </a:extLst>
          </p:cNvPr>
          <p:cNvSpPr txBox="1"/>
          <p:nvPr/>
        </p:nvSpPr>
        <p:spPr>
          <a:xfrm>
            <a:off x="6762661" y="6481888"/>
            <a:ext cx="2268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데이터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사이즈 </a:t>
            </a:r>
            <a:r>
              <a:rPr lang="en-US" altLang="ko-KR" sz="1200" b="1" dirty="0"/>
              <a:t>: 921,600 Byte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E550C-E576-401B-968F-227FFA1C3897}"/>
              </a:ext>
            </a:extLst>
          </p:cNvPr>
          <p:cNvSpPr txBox="1"/>
          <p:nvPr/>
        </p:nvSpPr>
        <p:spPr>
          <a:xfrm>
            <a:off x="1012196" y="6481888"/>
            <a:ext cx="2268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데이터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사이즈 </a:t>
            </a:r>
            <a:r>
              <a:rPr lang="en-US" altLang="ko-KR" sz="1200" b="1" dirty="0"/>
              <a:t>: 921,600 Byte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B5620-B1C4-4371-917F-525468DE30A0}"/>
              </a:ext>
            </a:extLst>
          </p:cNvPr>
          <p:cNvSpPr txBox="1"/>
          <p:nvPr/>
        </p:nvSpPr>
        <p:spPr>
          <a:xfrm>
            <a:off x="1592825" y="2266552"/>
            <a:ext cx="10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RGB888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9D938A-6DF4-4FFA-872F-AC35B40AE235}"/>
              </a:ext>
            </a:extLst>
          </p:cNvPr>
          <p:cNvSpPr txBox="1"/>
          <p:nvPr/>
        </p:nvSpPr>
        <p:spPr>
          <a:xfrm>
            <a:off x="7373757" y="2266552"/>
            <a:ext cx="7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GRAY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5239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 err="1"/>
              <a:t>포멧과</a:t>
            </a:r>
            <a:r>
              <a:rPr lang="ko-KR" altLang="en-US" dirty="0"/>
              <a:t> </a:t>
            </a:r>
            <a:r>
              <a:rPr lang="en-US" altLang="ko-KR" dirty="0"/>
              <a:t>cv::Mat </a:t>
            </a:r>
            <a:r>
              <a:rPr lang="ko-KR" altLang="en-US" dirty="0"/>
              <a:t>컨테이너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QUIZ : </a:t>
            </a:r>
            <a:r>
              <a:rPr lang="ko-KR" altLang="en-US" dirty="0">
                <a:sym typeface="Wingdings" panose="05000000000000000000" pitchFamily="2" charset="2"/>
              </a:rPr>
              <a:t>특정 위치</a:t>
            </a:r>
            <a:r>
              <a:rPr lang="en-US" altLang="ko-KR" dirty="0">
                <a:sym typeface="Wingdings" panose="05000000000000000000" pitchFamily="2" charset="2"/>
              </a:rPr>
              <a:t>(pixel)</a:t>
            </a:r>
            <a:r>
              <a:rPr lang="ko-KR" altLang="en-US" dirty="0">
                <a:sym typeface="Wingdings" panose="05000000000000000000" pitchFamily="2" charset="2"/>
              </a:rPr>
              <a:t>의 메모리 주소 값은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1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사이즈가 </a:t>
            </a:r>
            <a:r>
              <a:rPr lang="en-US" altLang="ko-KR" dirty="0">
                <a:sym typeface="Wingdings" panose="05000000000000000000" pitchFamily="2" charset="2"/>
              </a:rPr>
              <a:t>640x480</a:t>
            </a:r>
            <a:r>
              <a:rPr lang="ko-KR" altLang="en-US" dirty="0">
                <a:sym typeface="Wingdings" panose="05000000000000000000" pitchFamily="2" charset="2"/>
              </a:rPr>
              <a:t>이고 </a:t>
            </a:r>
            <a:r>
              <a:rPr lang="ko-KR" altLang="en-US" dirty="0" err="1">
                <a:sym typeface="Wingdings" panose="05000000000000000000" pitchFamily="2" charset="2"/>
              </a:rPr>
              <a:t>이미지포멧은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RGB888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이때</a:t>
            </a:r>
            <a:r>
              <a:rPr lang="en-US" altLang="ko-KR" dirty="0">
                <a:sym typeface="Wingdings" panose="05000000000000000000" pitchFamily="2" charset="2"/>
              </a:rPr>
              <a:t>, p(30,50) </a:t>
            </a:r>
            <a:r>
              <a:rPr lang="ko-KR" altLang="en-US" dirty="0">
                <a:sym typeface="Wingdings" panose="05000000000000000000" pitchFamily="2" charset="2"/>
              </a:rPr>
              <a:t>좌표의 </a:t>
            </a:r>
            <a:r>
              <a:rPr lang="en-US" altLang="ko-KR" dirty="0">
                <a:sym typeface="Wingdings" panose="05000000000000000000" pitchFamily="2" charset="2"/>
              </a:rPr>
              <a:t>R/G/B</a:t>
            </a:r>
            <a:r>
              <a:rPr lang="ko-KR" altLang="en-US" dirty="0">
                <a:sym typeface="Wingdings" panose="05000000000000000000" pitchFamily="2" charset="2"/>
              </a:rPr>
              <a:t>값을 확인해 보고자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p(30,50)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Red/Green/Blue</a:t>
            </a:r>
            <a:r>
              <a:rPr lang="ko-KR" altLang="en-US" dirty="0">
                <a:sym typeface="Wingdings" panose="05000000000000000000" pitchFamily="2" charset="2"/>
              </a:rPr>
              <a:t>의 메모리 </a:t>
            </a:r>
            <a:r>
              <a:rPr lang="ko-KR" altLang="en-US" dirty="0" err="1">
                <a:sym typeface="Wingdings" panose="05000000000000000000" pitchFamily="2" charset="2"/>
              </a:rPr>
              <a:t>주소값은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이미지 정보의 메모리 시작주소는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이라고 하자</a:t>
            </a:r>
            <a:r>
              <a:rPr lang="en-US" altLang="ko-KR" dirty="0">
                <a:sym typeface="Wingdings" panose="05000000000000000000" pitchFamily="2" charset="2"/>
              </a:rPr>
              <a:t>.)</a:t>
            </a:r>
          </a:p>
        </p:txBody>
      </p:sp>
      <p:pic>
        <p:nvPicPr>
          <p:cNvPr id="17410" name="Picture 2" descr="Image result for png ì´ë¯¸ì§ 640x480">
            <a:extLst>
              <a:ext uri="{FF2B5EF4-FFF2-40B4-BE49-F238E27FC236}">
                <a16:creationId xmlns:a16="http://schemas.microsoft.com/office/drawing/2014/main" id="{360ADF0C-E7A7-4B66-9B81-40134829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07" y="4005170"/>
            <a:ext cx="3546034" cy="267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5EC608-7C3C-4D75-989F-162CEF519B1E}"/>
              </a:ext>
            </a:extLst>
          </p:cNvPr>
          <p:cNvSpPr txBox="1"/>
          <p:nvPr/>
        </p:nvSpPr>
        <p:spPr>
          <a:xfrm>
            <a:off x="6699183" y="4437246"/>
            <a:ext cx="3732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RED  	   : (50*640 + 30)*3 + 0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GREEN  : (50*640 + 30)*3 + 1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BLUE	   : (50*640 + 30)*3 + 2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35187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컨테이너 </a:t>
            </a:r>
            <a:r>
              <a:rPr lang="en-US" altLang="ko-KR" dirty="0"/>
              <a:t>cv::Mat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cv::Mat</a:t>
            </a:r>
            <a:r>
              <a:rPr lang="ko-KR" altLang="en-US" dirty="0"/>
              <a:t>은 이미지 데이터</a:t>
            </a:r>
            <a:r>
              <a:rPr lang="en-US" altLang="ko-KR" dirty="0"/>
              <a:t>(</a:t>
            </a:r>
            <a:r>
              <a:rPr lang="ko-KR" altLang="en-US" dirty="0"/>
              <a:t>혹은 </a:t>
            </a:r>
            <a:r>
              <a:rPr lang="en-US" altLang="ko-KR" dirty="0"/>
              <a:t>matrix</a:t>
            </a:r>
            <a:r>
              <a:rPr lang="ko-KR" altLang="en-US" dirty="0"/>
              <a:t> 데이터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편리하게 관리하고 연산을 돕는 </a:t>
            </a:r>
            <a:r>
              <a:rPr lang="en-US" altLang="ko-KR" dirty="0"/>
              <a:t>OpenCV </a:t>
            </a:r>
            <a:r>
              <a:rPr lang="ko-KR" altLang="en-US" dirty="0"/>
              <a:t>컨테이너 클래스이다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장치로부터 이미지를 </a:t>
            </a:r>
            <a:r>
              <a:rPr lang="en-US" altLang="ko-KR" dirty="0"/>
              <a:t>cv::Mat</a:t>
            </a:r>
            <a:r>
              <a:rPr lang="ko-KR" altLang="en-US" dirty="0"/>
              <a:t>에 저장하는 </a:t>
            </a:r>
            <a:r>
              <a:rPr lang="en-US" altLang="ko-KR" dirty="0"/>
              <a:t>Example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png</a:t>
            </a:r>
            <a:r>
              <a:rPr lang="en-US" altLang="ko-KR" dirty="0"/>
              <a:t>, jpg, bmp)</a:t>
            </a:r>
            <a:r>
              <a:rPr lang="ko-KR" altLang="en-US" dirty="0"/>
              <a:t>을 읽고 확인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>
                <a:hlinkClick r:id="rId2"/>
              </a:rPr>
              <a:t>https://github.com/ddorobot/class_opencv/blob/master/01_OpenCV_Example/source.cpp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비디오 파일 플레이</a:t>
            </a:r>
            <a:r>
              <a:rPr lang="en-US" altLang="ko-KR" dirty="0">
                <a:sym typeface="Wingdings" panose="05000000000000000000" pitchFamily="2" charset="2"/>
              </a:rPr>
              <a:t>(Video Player)</a:t>
            </a:r>
          </a:p>
          <a:p>
            <a:pPr lvl="2">
              <a:lnSpc>
                <a:spcPct val="120000"/>
              </a:lnSpc>
            </a:pPr>
            <a:r>
              <a:rPr lang="en-US" altLang="ko-KR" dirty="0">
                <a:hlinkClick r:id="rId3"/>
              </a:rPr>
              <a:t>https://github.com/ddorobot/class_opencv/blob/master/02_VideoPlayer/source.cpp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카메라의 입력 영상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hlinkClick r:id="rId4"/>
              </a:rPr>
              <a:t>https://github.com/ddorobot/class_opencv/blob/master/03_Camera/source.cpp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이미지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>
                <a:hlinkClick r:id="rId5"/>
              </a:rPr>
              <a:t>https://github.com/ddorobot/class_opencv/blob/master/04_ImageFileWrite/source.cpp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cv::Mat</a:t>
            </a:r>
            <a:r>
              <a:rPr lang="ko-KR" altLang="en-US" dirty="0">
                <a:sym typeface="Wingdings" panose="05000000000000000000" pitchFamily="2" charset="2"/>
              </a:rPr>
              <a:t>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hlinkClick r:id="rId6"/>
              </a:rPr>
              <a:t>https://github.com/ddorobot/class_opencv/blob/master/06_Mat/create_mat_data.cpp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901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지능형</a:t>
            </a:r>
            <a:r>
              <a:rPr lang="en-US" altLang="ko-KR" dirty="0"/>
              <a:t>/</a:t>
            </a:r>
            <a:r>
              <a:rPr lang="ko-KR" altLang="en-US" dirty="0"/>
              <a:t>스마트 자동차에 왜 </a:t>
            </a:r>
            <a:r>
              <a:rPr lang="en-US" altLang="ko-KR" dirty="0"/>
              <a:t>Computer</a:t>
            </a:r>
            <a:r>
              <a:rPr lang="ko-KR" altLang="en-US" dirty="0"/>
              <a:t> </a:t>
            </a:r>
            <a:r>
              <a:rPr lang="en-US" altLang="ko-KR" dirty="0"/>
              <a:t>Vision</a:t>
            </a:r>
            <a:r>
              <a:rPr lang="ko-KR" altLang="en-US" dirty="0"/>
              <a:t>이 필요한가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OpenCV</a:t>
            </a:r>
            <a:r>
              <a:rPr lang="ko-KR" altLang="en-US" dirty="0"/>
              <a:t>는 왜 사용하는가</a:t>
            </a:r>
            <a:r>
              <a:rPr lang="en-US" altLang="ko-KR" dirty="0"/>
              <a:t>?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0A69DC-200A-4F07-8D57-4F7ECCCD9388}"/>
              </a:ext>
            </a:extLst>
          </p:cNvPr>
          <p:cNvGrpSpPr/>
          <p:nvPr/>
        </p:nvGrpSpPr>
        <p:grpSpPr>
          <a:xfrm>
            <a:off x="603308" y="2897847"/>
            <a:ext cx="6611225" cy="3792373"/>
            <a:chOff x="838200" y="615852"/>
            <a:chExt cx="10515600" cy="6032022"/>
          </a:xfrm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30C045B8-2CA7-461F-ACA5-8DE3ADDA06D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825625"/>
              <a:ext cx="10515600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/>
            </a:p>
            <a:p>
              <a:endParaRPr lang="en-US" altLang="ko-KR" dirty="0"/>
            </a:p>
          </p:txBody>
        </p:sp>
        <p:pic>
          <p:nvPicPr>
            <p:cNvPr id="5" name="Picture 2" descr="Image result for ìì¨ì£¼íì°¨ ì¹´ë©ë¼ ì¼ì">
              <a:extLst>
                <a:ext uri="{FF2B5EF4-FFF2-40B4-BE49-F238E27FC236}">
                  <a16:creationId xmlns:a16="http://schemas.microsoft.com/office/drawing/2014/main" id="{C8B40A8A-739F-4FF9-BB2A-EFF5EB8E0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279" y="2200067"/>
              <a:ext cx="4843594" cy="316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Image result for lidar">
              <a:extLst>
                <a:ext uri="{FF2B5EF4-FFF2-40B4-BE49-F238E27FC236}">
                  <a16:creationId xmlns:a16="http://schemas.microsoft.com/office/drawing/2014/main" id="{2091B6E1-4051-48AE-A38E-4B46E09E4D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441" y="615852"/>
              <a:ext cx="4624873" cy="260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Image result for automotive vision algorithm">
              <a:extLst>
                <a:ext uri="{FF2B5EF4-FFF2-40B4-BE49-F238E27FC236}">
                  <a16:creationId xmlns:a16="http://schemas.microsoft.com/office/drawing/2014/main" id="{43DFF827-24C7-4A16-A0B7-C8D624325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00" y="4102665"/>
              <a:ext cx="3371461" cy="219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219EA1-0680-4E77-BB73-CCB8DA38DF2E}"/>
                </a:ext>
              </a:extLst>
            </p:cNvPr>
            <p:cNvSpPr/>
            <p:nvPr/>
          </p:nvSpPr>
          <p:spPr>
            <a:xfrm>
              <a:off x="6231133" y="3289151"/>
              <a:ext cx="3564566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LiDAR(</a:t>
              </a:r>
              <a:r>
                <a:rPr lang="ko-KR" altLang="en-US" dirty="0"/>
                <a:t>거리</a:t>
              </a:r>
              <a:r>
                <a:rPr lang="en-US" altLang="ko-KR" dirty="0"/>
                <a:t>(distance)</a:t>
              </a:r>
              <a:r>
                <a:rPr lang="ko-KR" altLang="en-US" dirty="0" err="1"/>
                <a:t>데이타수집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DC458B-A30C-40B9-B284-7FEB3DC172DE}"/>
                </a:ext>
              </a:extLst>
            </p:cNvPr>
            <p:cNvSpPr/>
            <p:nvPr/>
          </p:nvSpPr>
          <p:spPr>
            <a:xfrm>
              <a:off x="7118203" y="6278543"/>
              <a:ext cx="2274982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Camera(</a:t>
              </a:r>
              <a:r>
                <a:rPr lang="ko-KR" altLang="en-US" dirty="0"/>
                <a:t>이미지수집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136137F-5A79-4708-8315-850157A94E7A}"/>
                </a:ext>
              </a:extLst>
            </p:cNvPr>
            <p:cNvSpPr/>
            <p:nvPr/>
          </p:nvSpPr>
          <p:spPr>
            <a:xfrm>
              <a:off x="2799184" y="2472612"/>
              <a:ext cx="933061" cy="8864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827F401-05D1-4AEB-835F-9903438E775E}"/>
                </a:ext>
              </a:extLst>
            </p:cNvPr>
            <p:cNvSpPr/>
            <p:nvPr/>
          </p:nvSpPr>
          <p:spPr>
            <a:xfrm>
              <a:off x="2575386" y="3419669"/>
              <a:ext cx="1352802" cy="30446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532C993C-30B8-432D-BB63-2658BB1C4382}"/>
                </a:ext>
              </a:extLst>
            </p:cNvPr>
            <p:cNvCxnSpPr>
              <a:cxnSpLocks/>
              <a:stCxn id="10" idx="6"/>
              <a:endCxn id="6" idx="1"/>
            </p:cNvCxnSpPr>
            <p:nvPr/>
          </p:nvCxnSpPr>
          <p:spPr>
            <a:xfrm flipV="1">
              <a:off x="3732244" y="1916599"/>
              <a:ext cx="2776196" cy="999217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2960CCD5-BED7-44C1-AF0E-682A600CAB79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>
              <a:off x="3928188" y="3571901"/>
              <a:ext cx="3190012" cy="1627146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 descr="자동차, 사람, 실외, 남자이(가) 표시된 사진&#10;&#10;자동 생성된 설명">
            <a:extLst>
              <a:ext uri="{FF2B5EF4-FFF2-40B4-BE49-F238E27FC236}">
                <a16:creationId xmlns:a16="http://schemas.microsoft.com/office/drawing/2014/main" id="{76C862F2-3A79-4671-9BEA-D7096B818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24651" y="4362132"/>
            <a:ext cx="2827666" cy="1979366"/>
          </a:xfrm>
          <a:prstGeom prst="rect">
            <a:avLst/>
          </a:prstGeom>
        </p:spPr>
      </p:pic>
      <p:pic>
        <p:nvPicPr>
          <p:cNvPr id="22" name="Picture 8" descr="Image result for around view monitor">
            <a:extLst>
              <a:ext uri="{FF2B5EF4-FFF2-40B4-BE49-F238E27FC236}">
                <a16:creationId xmlns:a16="http://schemas.microsoft.com/office/drawing/2014/main" id="{334180FD-BA6E-481F-B574-6420A64A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76" y="5104738"/>
            <a:ext cx="2235583" cy="1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16BEED-1F99-4E26-B817-899DED2828DE}"/>
              </a:ext>
            </a:extLst>
          </p:cNvPr>
          <p:cNvSpPr/>
          <p:nvPr/>
        </p:nvSpPr>
        <p:spPr>
          <a:xfrm>
            <a:off x="8251940" y="6418886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안전 운전을 </a:t>
            </a:r>
            <a:r>
              <a:rPr lang="ko-KR" altLang="en-US"/>
              <a:t>위한 이미지 </a:t>
            </a:r>
            <a:r>
              <a:rPr lang="ko-KR" altLang="en-US" dirty="0"/>
              <a:t>정보 제공</a:t>
            </a:r>
          </a:p>
        </p:txBody>
      </p:sp>
      <p:pic>
        <p:nvPicPr>
          <p:cNvPr id="28" name="그림 27" descr="도로, 자동차이(가) 표시된 사진&#10;&#10;자동 생성된 설명">
            <a:extLst>
              <a:ext uri="{FF2B5EF4-FFF2-40B4-BE49-F238E27FC236}">
                <a16:creationId xmlns:a16="http://schemas.microsoft.com/office/drawing/2014/main" id="{2871CC4E-000F-4179-A7C8-7C958F1469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18217" y="2844609"/>
            <a:ext cx="2235583" cy="122243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AE9B07-D765-4B43-878D-A6E1D8B8ADBD}"/>
              </a:ext>
            </a:extLst>
          </p:cNvPr>
          <p:cNvSpPr/>
          <p:nvPr/>
        </p:nvSpPr>
        <p:spPr>
          <a:xfrm>
            <a:off x="9743609" y="389385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자율 주행</a:t>
            </a:r>
          </a:p>
        </p:txBody>
      </p:sp>
    </p:spTree>
    <p:extLst>
      <p:ext uri="{BB962C8B-B14F-4D97-AF65-F5344CB8AC3E}">
        <p14:creationId xmlns:p14="http://schemas.microsoft.com/office/powerpoint/2010/main" val="180701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</a:t>
            </a:r>
            <a:r>
              <a:rPr lang="en-US" altLang="ko-KR" dirty="0"/>
              <a:t>(cv::Mat)</a:t>
            </a:r>
            <a:r>
              <a:rPr lang="ko-KR" altLang="en-US" dirty="0"/>
              <a:t>의 </a:t>
            </a:r>
            <a:r>
              <a:rPr lang="en-US" altLang="ko-KR" dirty="0"/>
              <a:t>Pixel </a:t>
            </a:r>
            <a:r>
              <a:rPr lang="ko-KR" altLang="en-US" dirty="0"/>
              <a:t>데이터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pixel </a:t>
            </a:r>
            <a:r>
              <a:rPr lang="ko-KR" altLang="en-US" dirty="0"/>
              <a:t>정보를 확인</a:t>
            </a:r>
            <a:endParaRPr lang="en-US" altLang="ko-KR" dirty="0"/>
          </a:p>
          <a:p>
            <a:pPr lvl="1"/>
            <a:r>
              <a:rPr lang="en-US" altLang="ko-KR" dirty="0"/>
              <a:t>cv::Mat</a:t>
            </a:r>
            <a:r>
              <a:rPr lang="ko-KR" altLang="en-US" dirty="0"/>
              <a:t>의 </a:t>
            </a:r>
            <a:r>
              <a:rPr lang="en-US" altLang="ko-KR" dirty="0"/>
              <a:t>at </a:t>
            </a:r>
            <a:r>
              <a:rPr lang="ko-KR" altLang="en-US" dirty="0"/>
              <a:t>함수를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https://github.com/ddorobot/class_opencv/blob/master/05_CheckPixelData/example_check_pixel_at.cpp</a:t>
            </a:r>
            <a:endParaRPr lang="en-US" altLang="ko-KR" dirty="0"/>
          </a:p>
          <a:p>
            <a:pPr lvl="2"/>
            <a:r>
              <a:rPr lang="en-US" altLang="ko-KR" dirty="0">
                <a:hlinkClick r:id="rId3"/>
              </a:rPr>
              <a:t>https://github.com/ddorobot/class_opencv/blob/master/05_CheckPixelData/example_write_pixel.cpp</a:t>
            </a:r>
            <a:endParaRPr lang="en-US" altLang="ko-KR" dirty="0"/>
          </a:p>
          <a:p>
            <a:pPr lvl="1"/>
            <a:r>
              <a:rPr lang="en-US" altLang="ko-KR" dirty="0"/>
              <a:t>cv::Mat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메모리를 직접 </a:t>
            </a:r>
            <a:r>
              <a:rPr lang="en-US" altLang="ko-KR" dirty="0"/>
              <a:t>access</a:t>
            </a:r>
          </a:p>
          <a:p>
            <a:pPr lvl="2"/>
            <a:r>
              <a:rPr lang="en-US" altLang="ko-KR" dirty="0">
                <a:hlinkClick r:id="rId4"/>
              </a:rPr>
              <a:t>https://github.com/ddorobot/class_opencv/blob/master/05_CheckPixelData/example_check_pixel_data.cpp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408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r>
              <a:rPr lang="ko-KR" altLang="en-US" dirty="0"/>
              <a:t>영상에서 빨간색 물체를 찾자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Quize</a:t>
            </a:r>
            <a:r>
              <a:rPr lang="en-US" altLang="ko-KR" dirty="0"/>
              <a:t> : </a:t>
            </a:r>
            <a:r>
              <a:rPr lang="ko-KR" altLang="en-US" dirty="0"/>
              <a:t>특정 </a:t>
            </a:r>
            <a:r>
              <a:rPr lang="en-US" altLang="ko-KR" dirty="0"/>
              <a:t>Color</a:t>
            </a:r>
            <a:r>
              <a:rPr lang="ko-KR" altLang="en-US" dirty="0"/>
              <a:t>값을 찾아보자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이용하여 전체 이미지의 </a:t>
            </a:r>
            <a:r>
              <a:rPr lang="en-US" altLang="ko-KR" dirty="0"/>
              <a:t>pixel </a:t>
            </a:r>
            <a:r>
              <a:rPr lang="ko-KR" altLang="en-US" dirty="0"/>
              <a:t>정보를 확인</a:t>
            </a:r>
            <a:endParaRPr lang="en-US" altLang="ko-KR" dirty="0"/>
          </a:p>
          <a:p>
            <a:pPr lvl="1"/>
            <a:r>
              <a:rPr lang="ko-KR" altLang="en-US" dirty="0"/>
              <a:t>조건</a:t>
            </a:r>
            <a:r>
              <a:rPr lang="en-US" altLang="ko-KR" dirty="0"/>
              <a:t>(if)</a:t>
            </a:r>
            <a:r>
              <a:rPr lang="ko-KR" altLang="en-US" dirty="0"/>
              <a:t>문을 활용하여 조건에 해당되는 </a:t>
            </a:r>
            <a:r>
              <a:rPr lang="en-US" altLang="ko-KR" dirty="0"/>
              <a:t>pixel</a:t>
            </a:r>
            <a:r>
              <a:rPr lang="ko-KR" altLang="en-US" dirty="0"/>
              <a:t>의 정보 확인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https://github.com/ddorobot/class_opencv/blob/master/07_FindRedColor/find_red_pixel.cpp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옅은, 교통, 하늘, 신호등이(가) 표시된 사진&#10;&#10;자동 생성된 설명">
            <a:extLst>
              <a:ext uri="{FF2B5EF4-FFF2-40B4-BE49-F238E27FC236}">
                <a16:creationId xmlns:a16="http://schemas.microsoft.com/office/drawing/2014/main" id="{24D8DCCE-D93E-43A3-BF49-B92E2D74A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78" y="4011930"/>
            <a:ext cx="351824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Histogram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https://en.wikipedia.org/wiki/Image_histogram</a:t>
            </a:r>
            <a:endParaRPr lang="en-US" altLang="ko-KR" dirty="0"/>
          </a:p>
          <a:p>
            <a:r>
              <a:rPr lang="ko-KR" altLang="en-US" dirty="0"/>
              <a:t>히스토그램을 이용하면 이미지</a:t>
            </a:r>
            <a:r>
              <a:rPr lang="en-US" altLang="ko-KR" dirty="0"/>
              <a:t> </a:t>
            </a:r>
            <a:r>
              <a:rPr lang="ko-KR" altLang="en-US" dirty="0"/>
              <a:t>색상 분포를 분석 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영상처리의 명암</a:t>
            </a:r>
            <a:r>
              <a:rPr lang="en-US" altLang="ko-KR" dirty="0"/>
              <a:t>, </a:t>
            </a:r>
            <a:r>
              <a:rPr lang="ko-KR" altLang="en-US" dirty="0"/>
              <a:t>색상 보정에 많이 사용</a:t>
            </a:r>
            <a:endParaRPr lang="en-US" altLang="ko-KR" dirty="0"/>
          </a:p>
        </p:txBody>
      </p:sp>
      <p:pic>
        <p:nvPicPr>
          <p:cNvPr id="19458" name="Picture 2" descr="Image result for image histogram">
            <a:extLst>
              <a:ext uri="{FF2B5EF4-FFF2-40B4-BE49-F238E27FC236}">
                <a16:creationId xmlns:a16="http://schemas.microsoft.com/office/drawing/2014/main" id="{E91AAE70-7343-4667-9C6A-9FF5B98B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765" y="3593182"/>
            <a:ext cx="53244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55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Image Histogram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Histogram </a:t>
            </a:r>
            <a:r>
              <a:rPr lang="ko-KR" altLang="en-US" dirty="0"/>
              <a:t>분석을</a:t>
            </a:r>
            <a:r>
              <a:rPr lang="en-US" altLang="ko-KR" dirty="0"/>
              <a:t> </a:t>
            </a:r>
            <a:r>
              <a:rPr lang="ko-KR" altLang="en-US" dirty="0"/>
              <a:t>이용한 특정 색상 검출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</a:t>
            </a:r>
            <a:r>
              <a:rPr lang="en-US" altLang="ko-KR" dirty="0">
                <a:hlinkClick r:id="rId2"/>
              </a:rPr>
              <a:t>ttps://github.com/ddorobot/class_opencv/blob/master/08_FindRedColor_using_Histogram/find_red_pixel_using_histogram.cpp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982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</a:t>
            </a:r>
            <a:r>
              <a:rPr lang="ko-KR" altLang="en-US" dirty="0"/>
              <a:t>영상에서 중앙선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Quize</a:t>
            </a:r>
            <a:r>
              <a:rPr lang="en-US" altLang="ko-KR" dirty="0"/>
              <a:t> : </a:t>
            </a:r>
            <a:r>
              <a:rPr lang="ko-KR" altLang="en-US" dirty="0"/>
              <a:t>입력 영상에서 중앙선</a:t>
            </a:r>
            <a:r>
              <a:rPr lang="en-US" altLang="ko-KR" dirty="0"/>
              <a:t>(Yellow Line)</a:t>
            </a:r>
            <a:r>
              <a:rPr lang="ko-KR" altLang="en-US" dirty="0"/>
              <a:t>을 검출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https://github.com/ddorobot/class_opencv/blob/master/09_FindYellowLine/find_yellow_line_using_histogram.cpp</a:t>
            </a:r>
            <a:endParaRPr lang="en-US" altLang="ko-KR" dirty="0"/>
          </a:p>
        </p:txBody>
      </p:sp>
      <p:pic>
        <p:nvPicPr>
          <p:cNvPr id="5" name="그림 4" descr="길, 도로, 장면, 나무이(가) 표시된 사진&#10;&#10;자동 생성된 설명">
            <a:extLst>
              <a:ext uri="{FF2B5EF4-FFF2-40B4-BE49-F238E27FC236}">
                <a16:creationId xmlns:a16="http://schemas.microsoft.com/office/drawing/2014/main" id="{3DF482C7-FF76-453E-B408-CE6B53A9E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34" y="3153499"/>
            <a:ext cx="381053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Kernel(Convolution)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sz="3200" dirty="0"/>
              <a:t>Image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https://en.wikipedia.org/wiki/Kernel_(image_processing)</a:t>
            </a:r>
            <a:endParaRPr lang="en-US" altLang="ko-KR" dirty="0"/>
          </a:p>
          <a:p>
            <a:r>
              <a:rPr lang="ko-KR" altLang="en-US" dirty="0"/>
              <a:t>커널에서 정의한 가중치에 따라 이미지를 흐리기</a:t>
            </a:r>
            <a:r>
              <a:rPr lang="en-US" altLang="ko-KR" dirty="0"/>
              <a:t>(blurring) </a:t>
            </a:r>
            <a:r>
              <a:rPr lang="ko-KR" altLang="en-US" dirty="0"/>
              <a:t>만들거나 선명하게</a:t>
            </a:r>
            <a:r>
              <a:rPr lang="en-US" altLang="ko-KR" dirty="0"/>
              <a:t>(sharpening) </a:t>
            </a:r>
            <a:r>
              <a:rPr lang="ko-KR" altLang="en-US" dirty="0"/>
              <a:t>만들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이미지상의 특징인 에지를 검출 하는데도 사용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(Gaussian) Blur</a:t>
            </a:r>
          </a:p>
          <a:p>
            <a:pPr lvl="1"/>
            <a:r>
              <a:rPr lang="ko-KR" altLang="en-US" dirty="0"/>
              <a:t>윤곽선 검출</a:t>
            </a:r>
            <a:r>
              <a:rPr lang="en-US" altLang="ko-KR" dirty="0"/>
              <a:t>(Sobel)</a:t>
            </a:r>
          </a:p>
          <a:p>
            <a:pPr lvl="1"/>
            <a:r>
              <a:rPr lang="ko-KR" altLang="en-US" dirty="0"/>
              <a:t>윤곽선 검출</a:t>
            </a:r>
            <a:r>
              <a:rPr lang="en-US" altLang="ko-KR" dirty="0"/>
              <a:t>(Canny)</a:t>
            </a: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C54731BD-1F78-4E94-AA5E-6E5CCB897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528" y="4229100"/>
            <a:ext cx="2755512" cy="16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F61CAE-94A9-4F9D-8204-8D1FF8CE6281}"/>
              </a:ext>
            </a:extLst>
          </p:cNvPr>
          <p:cNvSpPr/>
          <p:nvPr/>
        </p:nvSpPr>
        <p:spPr>
          <a:xfrm>
            <a:off x="4887276" y="6004824"/>
            <a:ext cx="702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Convolution Value = W1*X1 + W2*X2 + W3*X3 + ..... + W9*X9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584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Kernel(Convolution)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sz="3200" dirty="0"/>
              <a:t>Image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Gaussian Blur</a:t>
            </a:r>
          </a:p>
          <a:p>
            <a:pPr lvl="1"/>
            <a:r>
              <a:rPr lang="en-US" altLang="ko-KR" dirty="0"/>
              <a:t>Kernel</a:t>
            </a:r>
            <a:r>
              <a:rPr lang="ko-KR" altLang="en-US" dirty="0"/>
              <a:t>의 데이터를 </a:t>
            </a:r>
            <a:r>
              <a:rPr lang="ko-KR" altLang="en-US" dirty="0" err="1"/>
              <a:t>가우시안</a:t>
            </a:r>
            <a:r>
              <a:rPr lang="ko-KR" altLang="en-US" dirty="0"/>
              <a:t> 분포를 바탕으로 생성 </a:t>
            </a:r>
            <a:endParaRPr lang="en-US" altLang="ko-KR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4E45108-65D6-4E55-A681-931267AFF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17" y="2744008"/>
            <a:ext cx="3647619" cy="33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67375-F898-4EA9-99EC-58470E10CC8F}"/>
              </a:ext>
            </a:extLst>
          </p:cNvPr>
          <p:cNvSpPr txBox="1"/>
          <p:nvPr/>
        </p:nvSpPr>
        <p:spPr>
          <a:xfrm>
            <a:off x="2163275" y="6176963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가우시안</a:t>
            </a:r>
            <a:r>
              <a:rPr lang="ko-KR" altLang="en-US" dirty="0"/>
              <a:t> 분포도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637679F-C1C2-45CA-B30B-1BF3D3CC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258" y="2717330"/>
            <a:ext cx="1720120" cy="142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384A29-7DE1-46DD-A9A4-6EF887DFFB64}"/>
              </a:ext>
            </a:extLst>
          </p:cNvPr>
          <p:cNvSpPr txBox="1"/>
          <p:nvPr/>
        </p:nvSpPr>
        <p:spPr>
          <a:xfrm>
            <a:off x="7943850" y="4044243"/>
            <a:ext cx="22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3x3</a:t>
            </a:r>
            <a:r>
              <a:rPr lang="ko-KR" altLang="en-US" dirty="0"/>
              <a:t> </a:t>
            </a:r>
            <a:r>
              <a:rPr lang="en-US" altLang="ko-KR" dirty="0"/>
              <a:t>Gaussian</a:t>
            </a:r>
            <a:r>
              <a:rPr lang="ko-KR" altLang="en-US" dirty="0"/>
              <a:t>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BBD70E0A-E602-4771-BB1C-CF012ACA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4432831"/>
            <a:ext cx="2282484" cy="188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48766C-E2D1-4356-AB6A-300E8AD49238}"/>
              </a:ext>
            </a:extLst>
          </p:cNvPr>
          <p:cNvSpPr txBox="1"/>
          <p:nvPr/>
        </p:nvSpPr>
        <p:spPr>
          <a:xfrm>
            <a:off x="7974624" y="6176963"/>
            <a:ext cx="22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5x5</a:t>
            </a:r>
            <a:r>
              <a:rPr lang="ko-KR" altLang="en-US" dirty="0"/>
              <a:t> </a:t>
            </a:r>
            <a:r>
              <a:rPr lang="en-US" altLang="ko-KR" dirty="0"/>
              <a:t>Gaussian</a:t>
            </a:r>
            <a:r>
              <a:rPr lang="ko-KR" altLang="en-US" dirty="0"/>
              <a:t> </a:t>
            </a:r>
            <a:r>
              <a:rPr lang="en-US" altLang="ko-KR" dirty="0"/>
              <a:t>Kernel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38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</a:t>
            </a:r>
            <a:r>
              <a:rPr lang="en-US" altLang="ko-KR" dirty="0"/>
              <a:t>Gaussian Blur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(Gaussian) Blur</a:t>
            </a:r>
          </a:p>
          <a:p>
            <a:pPr lvl="1"/>
            <a:r>
              <a:rPr lang="en-US" altLang="ko-KR" dirty="0">
                <a:hlinkClick r:id="rId2"/>
              </a:rPr>
              <a:t>https://github.com/ddorobot/class_opencv/blob/master/10_Blur/blur.cpp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1400FC-31D6-4AA0-8F03-074A9658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627" y="2695073"/>
            <a:ext cx="5134746" cy="37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26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Kernel(Convolution) </a:t>
            </a:r>
            <a:r>
              <a:rPr lang="ko-KR" altLang="en-US" dirty="0"/>
              <a:t>연산 </a:t>
            </a:r>
            <a:r>
              <a:rPr lang="en-US" altLang="ko-KR" dirty="0"/>
              <a:t>: </a:t>
            </a:r>
            <a:r>
              <a:rPr lang="en-US" altLang="ko-KR" sz="3200" dirty="0"/>
              <a:t>Image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윤곽선 검출</a:t>
            </a:r>
            <a:r>
              <a:rPr lang="en-US" altLang="ko-KR" dirty="0"/>
              <a:t>(Sobel)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E10CE-C05B-4153-BEDB-ADFFBB73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2706701"/>
            <a:ext cx="46291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81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</a:t>
            </a:r>
            <a:r>
              <a:rPr lang="en-US" altLang="ko-KR" dirty="0"/>
              <a:t>Sobel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https://github.com/ddorobot/class_opencv/blob/master/11_Sobel/sobel.cpp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A5F18-0230-43C6-A58F-FE9AF0C9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69" y="2722220"/>
            <a:ext cx="4424462" cy="37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</a:t>
            </a:r>
            <a:r>
              <a:rPr lang="en-US" altLang="ko-KR" dirty="0"/>
              <a:t>(Camera)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많은 정보가 담겨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다양한 정보로 변경이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pPr lvl="1"/>
            <a:r>
              <a:rPr lang="ko-KR" altLang="en-US" dirty="0"/>
              <a:t>빛에 약하다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HDR(High-dynamic-range)</a:t>
            </a:r>
          </a:p>
          <a:p>
            <a:pPr lvl="2"/>
            <a:r>
              <a:rPr lang="en-US" altLang="ko-KR" dirty="0"/>
              <a:t>WDR(wide dynamic range) </a:t>
            </a:r>
            <a:r>
              <a:rPr lang="ko-KR" altLang="en-US" dirty="0"/>
              <a:t>카메라가 등장</a:t>
            </a:r>
            <a:endParaRPr lang="en-US" altLang="ko-KR" dirty="0"/>
          </a:p>
          <a:p>
            <a:pPr lvl="1"/>
            <a:r>
              <a:rPr lang="ko-KR" altLang="en-US" dirty="0"/>
              <a:t>잡음으로 인한 정보의 분석이 어렵다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Image result for stereo camera">
            <a:extLst>
              <a:ext uri="{FF2B5EF4-FFF2-40B4-BE49-F238E27FC236}">
                <a16:creationId xmlns:a16="http://schemas.microsoft.com/office/drawing/2014/main" id="{36481432-114A-4276-8882-799F5AAF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90" y="1041576"/>
            <a:ext cx="3108489" cy="207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reo camera depth map">
            <a:extLst>
              <a:ext uri="{FF2B5EF4-FFF2-40B4-BE49-F238E27FC236}">
                <a16:creationId xmlns:a16="http://schemas.microsoft.com/office/drawing/2014/main" id="{8986DB3B-5B21-409F-B16C-A2114493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90" y="3202142"/>
            <a:ext cx="3809675" cy="21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</a:t>
            </a:r>
            <a:r>
              <a:rPr lang="en-US" altLang="ko-KR" dirty="0"/>
              <a:t>Canny Edge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61" y="1281910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Canny</a:t>
            </a:r>
            <a:r>
              <a:rPr lang="ko-KR" altLang="en-US" dirty="0"/>
              <a:t> 윤곽선 검출 과정</a:t>
            </a:r>
            <a:endParaRPr lang="en-US" altLang="ko-KR" dirty="0"/>
          </a:p>
          <a:p>
            <a:pPr lvl="1"/>
            <a:r>
              <a:rPr lang="en-US" altLang="ko-KR" dirty="0"/>
              <a:t>Gaussian Blur</a:t>
            </a:r>
          </a:p>
          <a:p>
            <a:pPr lvl="1"/>
            <a:r>
              <a:rPr lang="en-US" altLang="ko-KR" dirty="0"/>
              <a:t>Sobel (Image Gradient)</a:t>
            </a:r>
          </a:p>
          <a:p>
            <a:pPr lvl="1"/>
            <a:r>
              <a:rPr lang="en-US" altLang="ko-KR" dirty="0"/>
              <a:t>Non-maximum Suppression</a:t>
            </a:r>
          </a:p>
          <a:p>
            <a:pPr lvl="1"/>
            <a:r>
              <a:rPr lang="en-US" altLang="ko-KR" dirty="0"/>
              <a:t>Hysteresis Thresholding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6921E06-FD83-4DD2-926D-30552D15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93" y="1764130"/>
            <a:ext cx="42862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DDB96E7D-12E7-4F30-A51C-4EBE73BA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880" y="4017096"/>
            <a:ext cx="3226912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51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 </a:t>
            </a:r>
            <a:r>
              <a:rPr lang="en-US" altLang="ko-KR" dirty="0"/>
              <a:t>Canny Edge Filter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61" y="1281910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Canny</a:t>
            </a:r>
            <a:r>
              <a:rPr lang="ko-KR" altLang="en-US" dirty="0"/>
              <a:t> 윤곽선 검출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https://github.com/ddorobot/class_opencv/blob/master/12_CannyEdge/canny_edge.cpp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DE780-2747-47B4-9699-3A20714D5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344" y="2717313"/>
            <a:ext cx="4794885" cy="4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0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</a:t>
            </a:r>
            <a:r>
              <a:rPr lang="ko-KR" altLang="en-US" dirty="0"/>
              <a:t>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Hough Transform (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)</a:t>
            </a:r>
            <a:r>
              <a:rPr lang="ko-KR" altLang="en-US" dirty="0"/>
              <a:t>으로 직선 검출</a:t>
            </a:r>
            <a:endParaRPr lang="en-US" altLang="ko-KR" dirty="0"/>
          </a:p>
          <a:p>
            <a:pPr lvl="1"/>
            <a:r>
              <a:rPr lang="en-US" altLang="ko-KR" dirty="0"/>
              <a:t>Edge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들의 정보를 이용하여 어떻게 직선을 검출 할 수 있을까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Space</a:t>
            </a:r>
            <a:r>
              <a:rPr lang="ko-KR" altLang="en-US" dirty="0"/>
              <a:t>의 변경</a:t>
            </a:r>
            <a:endParaRPr lang="en-US" altLang="ko-KR" dirty="0"/>
          </a:p>
          <a:p>
            <a:pPr lvl="2"/>
            <a:r>
              <a:rPr lang="en-US" altLang="ko-KR" dirty="0"/>
              <a:t>Parameter Space : 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mx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</a:p>
          <a:p>
            <a:pPr lvl="2"/>
            <a:r>
              <a:rPr lang="en-US" altLang="ko-KR" dirty="0" err="1"/>
              <a:t>Houph</a:t>
            </a:r>
            <a:r>
              <a:rPr lang="en-US" altLang="ko-KR" dirty="0"/>
              <a:t> Space : p = x(cos</a:t>
            </a:r>
            <a:r>
              <a:rPr lang="el-GR" altLang="ko-KR" dirty="0"/>
              <a:t>θ</a:t>
            </a:r>
            <a:r>
              <a:rPr lang="en-US" altLang="ko-KR" dirty="0"/>
              <a:t>) + y(sin</a:t>
            </a:r>
            <a:r>
              <a:rPr lang="el-GR" altLang="ko-KR" dirty="0"/>
              <a:t>θ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pic>
        <p:nvPicPr>
          <p:cNvPr id="21514" name="Picture 10">
            <a:extLst>
              <a:ext uri="{FF2B5EF4-FFF2-40B4-BE49-F238E27FC236}">
                <a16:creationId xmlns:a16="http://schemas.microsoft.com/office/drawing/2014/main" id="{5A5D2C45-FB12-4B56-8F92-879150AC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26" y="4016742"/>
            <a:ext cx="68294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42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</a:t>
            </a:r>
            <a:r>
              <a:rPr lang="ko-KR" altLang="en-US" dirty="0"/>
              <a:t>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Hough Transform (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)</a:t>
            </a:r>
            <a:r>
              <a:rPr lang="ko-KR" altLang="en-US" dirty="0"/>
              <a:t>으로 직선 검출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10E8E09B-1934-498D-BA5B-18868F88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0" y="2235774"/>
            <a:ext cx="633412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6343CFD7-9932-48AC-AB40-545311F51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99" y="2235774"/>
            <a:ext cx="5594042" cy="364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04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</a:t>
            </a:r>
            <a:r>
              <a:rPr lang="ko-KR" altLang="en-US" dirty="0"/>
              <a:t>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Hough Transform (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)</a:t>
            </a:r>
            <a:r>
              <a:rPr lang="ko-KR" altLang="en-US" dirty="0"/>
              <a:t>으로 직선 검출</a:t>
            </a:r>
            <a:endParaRPr lang="en-US" altLang="ko-KR" dirty="0"/>
          </a:p>
          <a:p>
            <a:pPr lvl="1"/>
            <a:r>
              <a:rPr lang="en-US" altLang="ko-KR" dirty="0"/>
              <a:t>Canny</a:t>
            </a:r>
            <a:r>
              <a:rPr lang="ko-KR" altLang="en-US" dirty="0"/>
              <a:t> </a:t>
            </a:r>
            <a:r>
              <a:rPr lang="en-US" altLang="ko-KR" dirty="0"/>
              <a:t>Edge</a:t>
            </a:r>
          </a:p>
          <a:p>
            <a:pPr lvl="1"/>
            <a:r>
              <a:rPr lang="en-US" altLang="ko-KR" dirty="0"/>
              <a:t>Hough Transform</a:t>
            </a:r>
          </a:p>
          <a:p>
            <a:pPr lvl="1"/>
            <a:r>
              <a:rPr lang="en-US" altLang="ko-KR" dirty="0">
                <a:hlinkClick r:id="rId3"/>
              </a:rPr>
              <a:t>https://github.com/ddorobot/class_opencv/blob/master/13_HouphLine/line_detector.cpp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F58EB-B8FB-4806-A819-1AD266F3F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33812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9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301752-6F37-4962-9DFC-F458ACE9A4DF}"/>
              </a:ext>
            </a:extLst>
          </p:cNvPr>
          <p:cNvSpPr/>
          <p:nvPr/>
        </p:nvSpPr>
        <p:spPr>
          <a:xfrm>
            <a:off x="3089709" y="3926982"/>
            <a:ext cx="3436219" cy="2836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이동</a:t>
            </a:r>
            <a:endParaRPr lang="en-US" altLang="ko-KR" dirty="0"/>
          </a:p>
          <a:p>
            <a:pPr lvl="1"/>
            <a:r>
              <a:rPr lang="en-US" altLang="ko-KR" dirty="0"/>
              <a:t>Pixel copy</a:t>
            </a:r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Example</a:t>
            </a:r>
          </a:p>
          <a:p>
            <a:pPr lvl="2"/>
            <a:r>
              <a:rPr lang="en-US" altLang="ko-KR" dirty="0">
                <a:hlinkClick r:id="rId3"/>
              </a:rPr>
              <a:t>https://github.com/ddorobot/class_opencv/blob/master/14_Translation/trans.cpp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355FE4-4928-47ED-9D5B-775385C11C91}"/>
              </a:ext>
            </a:extLst>
          </p:cNvPr>
          <p:cNvSpPr/>
          <p:nvPr/>
        </p:nvSpPr>
        <p:spPr>
          <a:xfrm>
            <a:off x="3089708" y="3926982"/>
            <a:ext cx="1106905" cy="11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E8D5FC-D287-46B1-B5F5-875DDC0C5BAC}"/>
              </a:ext>
            </a:extLst>
          </p:cNvPr>
          <p:cNvSpPr/>
          <p:nvPr/>
        </p:nvSpPr>
        <p:spPr>
          <a:xfrm>
            <a:off x="3089708" y="3926982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CBB5D6-FA00-4FCA-91F1-3798A118AB35}"/>
              </a:ext>
            </a:extLst>
          </p:cNvPr>
          <p:cNvSpPr/>
          <p:nvPr/>
        </p:nvSpPr>
        <p:spPr>
          <a:xfrm>
            <a:off x="5070908" y="5225631"/>
            <a:ext cx="1106905" cy="1146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23D431-47DF-4A26-B7E6-6A50507918A4}"/>
              </a:ext>
            </a:extLst>
          </p:cNvPr>
          <p:cNvSpPr/>
          <p:nvPr/>
        </p:nvSpPr>
        <p:spPr>
          <a:xfrm>
            <a:off x="3282215" y="392698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1DDECD-90F1-4ECF-BC3E-DF07BAC9BA59}"/>
              </a:ext>
            </a:extLst>
          </p:cNvPr>
          <p:cNvSpPr/>
          <p:nvPr/>
        </p:nvSpPr>
        <p:spPr>
          <a:xfrm>
            <a:off x="3474721" y="392698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247391-AA60-4FF2-BEB3-B9A7631CD33F}"/>
              </a:ext>
            </a:extLst>
          </p:cNvPr>
          <p:cNvSpPr/>
          <p:nvPr/>
        </p:nvSpPr>
        <p:spPr>
          <a:xfrm>
            <a:off x="3619093" y="4883132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5444B5-4A36-43D9-8434-48030A97E2B2}"/>
              </a:ext>
            </a:extLst>
          </p:cNvPr>
          <p:cNvSpPr/>
          <p:nvPr/>
        </p:nvSpPr>
        <p:spPr>
          <a:xfrm>
            <a:off x="3811600" y="488313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2EAA7D-0E09-4FE5-BD9F-5FEAC46265F3}"/>
              </a:ext>
            </a:extLst>
          </p:cNvPr>
          <p:cNvSpPr/>
          <p:nvPr/>
        </p:nvSpPr>
        <p:spPr>
          <a:xfrm>
            <a:off x="4004106" y="488313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93B2B1-2D11-47E1-AC1B-041B71AE01C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667228" y="4022031"/>
            <a:ext cx="5293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50E2E7-C7B4-487E-83D1-8B23BD2C5B1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89707" y="4978180"/>
            <a:ext cx="52938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656F364-4DE5-4E3B-9707-AF9D1E7AE4FC}"/>
              </a:ext>
            </a:extLst>
          </p:cNvPr>
          <p:cNvCxnSpPr>
            <a:cxnSpLocks/>
          </p:cNvCxnSpPr>
          <p:nvPr/>
        </p:nvCxnSpPr>
        <p:spPr>
          <a:xfrm>
            <a:off x="4196613" y="4022030"/>
            <a:ext cx="23293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72235E2F-1652-4C1A-88D7-89E5A0DBAA95}"/>
              </a:ext>
            </a:extLst>
          </p:cNvPr>
          <p:cNvCxnSpPr>
            <a:cxnSpLocks/>
            <a:stCxn id="6" idx="0"/>
            <a:endCxn id="28" idx="0"/>
          </p:cNvCxnSpPr>
          <p:nvPr/>
        </p:nvCxnSpPr>
        <p:spPr>
          <a:xfrm rot="16200000" flipH="1">
            <a:off x="3523096" y="3589848"/>
            <a:ext cx="1306930" cy="1981198"/>
          </a:xfrm>
          <a:prstGeom prst="curvedConnector3">
            <a:avLst>
              <a:gd name="adj1" fmla="val -174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C13969-FE5A-4D8D-868D-2722FECBAFC7}"/>
              </a:ext>
            </a:extLst>
          </p:cNvPr>
          <p:cNvSpPr/>
          <p:nvPr/>
        </p:nvSpPr>
        <p:spPr>
          <a:xfrm>
            <a:off x="5070906" y="5233912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0C77B5-A2AA-4A1C-BF5D-40922D2D68CC}"/>
              </a:ext>
            </a:extLst>
          </p:cNvPr>
          <p:cNvSpPr/>
          <p:nvPr/>
        </p:nvSpPr>
        <p:spPr>
          <a:xfrm>
            <a:off x="5263413" y="523391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89EC5E-C82E-4F1B-8F14-C9C4A3DF459A}"/>
              </a:ext>
            </a:extLst>
          </p:cNvPr>
          <p:cNvSpPr/>
          <p:nvPr/>
        </p:nvSpPr>
        <p:spPr>
          <a:xfrm>
            <a:off x="5455919" y="523391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350955-0EE7-4BC0-921A-E201917F303A}"/>
              </a:ext>
            </a:extLst>
          </p:cNvPr>
          <p:cNvSpPr/>
          <p:nvPr/>
        </p:nvSpPr>
        <p:spPr>
          <a:xfrm>
            <a:off x="5600291" y="6190062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61DC4-99B1-42E8-B5E2-F9AB97EA9F6B}"/>
              </a:ext>
            </a:extLst>
          </p:cNvPr>
          <p:cNvSpPr/>
          <p:nvPr/>
        </p:nvSpPr>
        <p:spPr>
          <a:xfrm>
            <a:off x="5792798" y="619006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2886CF-92E6-407F-82CB-C70813570924}"/>
              </a:ext>
            </a:extLst>
          </p:cNvPr>
          <p:cNvSpPr/>
          <p:nvPr/>
        </p:nvSpPr>
        <p:spPr>
          <a:xfrm>
            <a:off x="5985304" y="619006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60B0AB5A-FE1F-4FCF-B7B3-07568019693F}"/>
              </a:ext>
            </a:extLst>
          </p:cNvPr>
          <p:cNvCxnSpPr>
            <a:cxnSpLocks/>
            <a:stCxn id="9" idx="0"/>
            <a:endCxn id="29" idx="0"/>
          </p:cNvCxnSpPr>
          <p:nvPr/>
        </p:nvCxnSpPr>
        <p:spPr>
          <a:xfrm rot="16200000" flipH="1">
            <a:off x="3715603" y="3589847"/>
            <a:ext cx="1306930" cy="1981198"/>
          </a:xfrm>
          <a:prstGeom prst="curvedConnector3">
            <a:avLst>
              <a:gd name="adj1" fmla="val -174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CBF9C99B-AA7B-40B0-A26F-35F8B26EFFDC}"/>
              </a:ext>
            </a:extLst>
          </p:cNvPr>
          <p:cNvCxnSpPr>
            <a:cxnSpLocks/>
            <a:stCxn id="10" idx="0"/>
            <a:endCxn id="30" idx="0"/>
          </p:cNvCxnSpPr>
          <p:nvPr/>
        </p:nvCxnSpPr>
        <p:spPr>
          <a:xfrm rot="16200000" flipH="1">
            <a:off x="3908109" y="3589847"/>
            <a:ext cx="1306930" cy="1981198"/>
          </a:xfrm>
          <a:prstGeom prst="curvedConnector3">
            <a:avLst>
              <a:gd name="adj1" fmla="val -174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E8A6DA7-65AB-4470-914F-3916287B52E2}"/>
              </a:ext>
            </a:extLst>
          </p:cNvPr>
          <p:cNvSpPr txBox="1"/>
          <p:nvPr/>
        </p:nvSpPr>
        <p:spPr>
          <a:xfrm>
            <a:off x="7033564" y="3931440"/>
            <a:ext cx="217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P1(x, y) </a:t>
            </a:r>
            <a:r>
              <a:rPr lang="en-US" altLang="ko-KR" dirty="0">
                <a:sym typeface="Wingdings" panose="05000000000000000000" pitchFamily="2" charset="2"/>
              </a:rPr>
              <a:t> P2(x’, y’)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80578F-6268-4B51-9251-97F4D3394E68}"/>
              </a:ext>
            </a:extLst>
          </p:cNvPr>
          <p:cNvSpPr txBox="1"/>
          <p:nvPr/>
        </p:nvSpPr>
        <p:spPr>
          <a:xfrm>
            <a:off x="7364825" y="4354130"/>
            <a:ext cx="1339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x’ = x + Tx</a:t>
            </a:r>
          </a:p>
          <a:p>
            <a:r>
              <a:rPr lang="en-US" altLang="ko-KR" dirty="0"/>
              <a:t>y’ = y + 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4450D-01E7-4046-8A95-8CDB3383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65" y="5225631"/>
            <a:ext cx="1133475" cy="857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C22708-021F-4969-996F-9E1E688AE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340" y="5239918"/>
            <a:ext cx="762000" cy="828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FCB0C2-A102-43B3-9CF3-32FA1ABA2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587" y="5561394"/>
            <a:ext cx="3143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34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6457038" cy="4664047"/>
          </a:xfrm>
        </p:spPr>
        <p:txBody>
          <a:bodyPr>
            <a:normAutofit/>
          </a:bodyPr>
          <a:lstStyle/>
          <a:p>
            <a:r>
              <a:rPr lang="ko-KR" altLang="en-US" dirty="0"/>
              <a:t>회전</a:t>
            </a:r>
            <a:endParaRPr lang="en-US" altLang="ko-KR" dirty="0"/>
          </a:p>
          <a:p>
            <a:pPr lvl="1"/>
            <a:r>
              <a:rPr lang="en-US" altLang="ko-KR" dirty="0"/>
              <a:t>Pixel copy</a:t>
            </a:r>
          </a:p>
          <a:p>
            <a:pPr lvl="1"/>
            <a:r>
              <a:rPr lang="en-US" altLang="ko-KR" dirty="0" err="1"/>
              <a:t>Opencv</a:t>
            </a:r>
            <a:r>
              <a:rPr lang="en-US" altLang="ko-KR" dirty="0"/>
              <a:t> Example</a:t>
            </a:r>
          </a:p>
          <a:p>
            <a:pPr lvl="2"/>
            <a:r>
              <a:rPr lang="en-US" altLang="ko-KR" dirty="0">
                <a:hlinkClick r:id="rId3"/>
              </a:rPr>
              <a:t>https://github.com/ddorobot/class_opencv/blob/master/15_Rotation/rot.cpp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285F1E-B4A4-46F4-9C5C-A673AFFA0039}"/>
              </a:ext>
            </a:extLst>
          </p:cNvPr>
          <p:cNvGrpSpPr/>
          <p:nvPr/>
        </p:nvGrpSpPr>
        <p:grpSpPr>
          <a:xfrm>
            <a:off x="2977240" y="5131105"/>
            <a:ext cx="1106907" cy="1154530"/>
            <a:chOff x="3020725" y="4727649"/>
            <a:chExt cx="1106907" cy="1154530"/>
          </a:xfrm>
          <a:solidFill>
            <a:srgbClr val="FF0000">
              <a:alpha val="50000"/>
            </a:srgb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CBB5D6-FA00-4FCA-91F1-3798A118AB35}"/>
                </a:ext>
              </a:extLst>
            </p:cNvPr>
            <p:cNvSpPr/>
            <p:nvPr/>
          </p:nvSpPr>
          <p:spPr>
            <a:xfrm>
              <a:off x="3020727" y="4727649"/>
              <a:ext cx="1106905" cy="11462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C13969-FE5A-4D8D-868D-2722FECBAFC7}"/>
                </a:ext>
              </a:extLst>
            </p:cNvPr>
            <p:cNvSpPr/>
            <p:nvPr/>
          </p:nvSpPr>
          <p:spPr>
            <a:xfrm>
              <a:off x="3020725" y="4735930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0C77B5-A2AA-4A1C-BF5D-40922D2D68CC}"/>
                </a:ext>
              </a:extLst>
            </p:cNvPr>
            <p:cNvSpPr/>
            <p:nvPr/>
          </p:nvSpPr>
          <p:spPr>
            <a:xfrm>
              <a:off x="3213232" y="473592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89EC5E-C82E-4F1B-8F14-C9C4A3DF459A}"/>
                </a:ext>
              </a:extLst>
            </p:cNvPr>
            <p:cNvSpPr/>
            <p:nvPr/>
          </p:nvSpPr>
          <p:spPr>
            <a:xfrm>
              <a:off x="3405738" y="473592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350955-0EE7-4BC0-921A-E201917F303A}"/>
                </a:ext>
              </a:extLst>
            </p:cNvPr>
            <p:cNvSpPr/>
            <p:nvPr/>
          </p:nvSpPr>
          <p:spPr>
            <a:xfrm>
              <a:off x="3550110" y="5692080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061DC4-99B1-42E8-B5E2-F9AB97EA9F6B}"/>
                </a:ext>
              </a:extLst>
            </p:cNvPr>
            <p:cNvSpPr/>
            <p:nvPr/>
          </p:nvSpPr>
          <p:spPr>
            <a:xfrm>
              <a:off x="3742617" y="569207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2886CF-92E6-407F-82CB-C70813570924}"/>
                </a:ext>
              </a:extLst>
            </p:cNvPr>
            <p:cNvSpPr/>
            <p:nvPr/>
          </p:nvSpPr>
          <p:spPr>
            <a:xfrm>
              <a:off x="3935123" y="569207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E8A6DA7-65AB-4470-914F-3916287B52E2}"/>
              </a:ext>
            </a:extLst>
          </p:cNvPr>
          <p:cNvSpPr txBox="1"/>
          <p:nvPr/>
        </p:nvSpPr>
        <p:spPr>
          <a:xfrm>
            <a:off x="5117334" y="5070375"/>
            <a:ext cx="217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P1(x, y) </a:t>
            </a:r>
            <a:r>
              <a:rPr lang="en-US" altLang="ko-KR" dirty="0">
                <a:sym typeface="Wingdings" panose="05000000000000000000" pitchFamily="2" charset="2"/>
              </a:rPr>
              <a:t> P2(x’, y’)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80578F-6268-4B51-9251-97F4D3394E68}"/>
              </a:ext>
            </a:extLst>
          </p:cNvPr>
          <p:cNvSpPr txBox="1"/>
          <p:nvPr/>
        </p:nvSpPr>
        <p:spPr>
          <a:xfrm>
            <a:off x="5117334" y="5527947"/>
            <a:ext cx="243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x’ = x*cox</a:t>
            </a:r>
            <a:r>
              <a:rPr lang="el-GR" altLang="ko-KR" dirty="0"/>
              <a:t>θ</a:t>
            </a:r>
            <a:r>
              <a:rPr lang="en-US" altLang="ko-KR" dirty="0"/>
              <a:t> – y*sin</a:t>
            </a:r>
            <a:r>
              <a:rPr lang="el-GR" altLang="ko-KR" dirty="0"/>
              <a:t>θ </a:t>
            </a:r>
            <a:endParaRPr lang="en-US" altLang="ko-KR" dirty="0"/>
          </a:p>
          <a:p>
            <a:r>
              <a:rPr lang="en-US" altLang="ko-KR" dirty="0"/>
              <a:t>y’ = x*sin</a:t>
            </a:r>
            <a:r>
              <a:rPr lang="el-GR" altLang="ko-KR" dirty="0"/>
              <a:t>θ</a:t>
            </a:r>
            <a:r>
              <a:rPr lang="en-US" altLang="ko-KR" dirty="0"/>
              <a:t> + y*cos</a:t>
            </a:r>
            <a:r>
              <a:rPr lang="el-GR" altLang="ko-KR" dirty="0"/>
              <a:t>θ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DAF3A77-760D-45EE-BDE2-E24BBA359D92}"/>
              </a:ext>
            </a:extLst>
          </p:cNvPr>
          <p:cNvGrpSpPr/>
          <p:nvPr/>
        </p:nvGrpSpPr>
        <p:grpSpPr>
          <a:xfrm rot="19281465">
            <a:off x="2975968" y="5131104"/>
            <a:ext cx="1106907" cy="1154530"/>
            <a:chOff x="3020725" y="4727649"/>
            <a:chExt cx="1106907" cy="115453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E460357-D039-42EA-9979-E502D27C73D3}"/>
                </a:ext>
              </a:extLst>
            </p:cNvPr>
            <p:cNvSpPr/>
            <p:nvPr/>
          </p:nvSpPr>
          <p:spPr>
            <a:xfrm>
              <a:off x="3020727" y="4727649"/>
              <a:ext cx="1106905" cy="11462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7B9DA4A-ACC5-4558-B5FD-25713F3B2F55}"/>
                </a:ext>
              </a:extLst>
            </p:cNvPr>
            <p:cNvSpPr/>
            <p:nvPr/>
          </p:nvSpPr>
          <p:spPr>
            <a:xfrm>
              <a:off x="3020725" y="4735930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85BF83B-A951-4C7B-96CF-1BA0055E5BA6}"/>
                </a:ext>
              </a:extLst>
            </p:cNvPr>
            <p:cNvSpPr/>
            <p:nvPr/>
          </p:nvSpPr>
          <p:spPr>
            <a:xfrm>
              <a:off x="3213232" y="473592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CBA0BC-85C0-4492-8FD2-C973463B1259}"/>
                </a:ext>
              </a:extLst>
            </p:cNvPr>
            <p:cNvSpPr/>
            <p:nvPr/>
          </p:nvSpPr>
          <p:spPr>
            <a:xfrm>
              <a:off x="3405738" y="473592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5F2DDFD-ADBF-4FDD-9BAF-423DB97B394D}"/>
                </a:ext>
              </a:extLst>
            </p:cNvPr>
            <p:cNvSpPr/>
            <p:nvPr/>
          </p:nvSpPr>
          <p:spPr>
            <a:xfrm>
              <a:off x="3550110" y="5692080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C7B59B8-9A21-4BC9-8CB9-8F4762AD6D6D}"/>
                </a:ext>
              </a:extLst>
            </p:cNvPr>
            <p:cNvSpPr/>
            <p:nvPr/>
          </p:nvSpPr>
          <p:spPr>
            <a:xfrm>
              <a:off x="3742617" y="569207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5F23773-7A2D-456C-AB3E-A02D51E64996}"/>
                </a:ext>
              </a:extLst>
            </p:cNvPr>
            <p:cNvSpPr/>
            <p:nvPr/>
          </p:nvSpPr>
          <p:spPr>
            <a:xfrm>
              <a:off x="3935123" y="5692079"/>
              <a:ext cx="192507" cy="1900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50397267-D08C-4E5D-8D1A-068C2F57FB68}"/>
              </a:ext>
            </a:extLst>
          </p:cNvPr>
          <p:cNvCxnSpPr>
            <a:cxnSpLocks/>
            <a:stCxn id="28" idx="0"/>
            <a:endCxn id="48" idx="0"/>
          </p:cNvCxnSpPr>
          <p:nvPr/>
        </p:nvCxnSpPr>
        <p:spPr>
          <a:xfrm rot="16200000" flipH="1" flipV="1">
            <a:off x="2740218" y="5216183"/>
            <a:ext cx="410073" cy="256478"/>
          </a:xfrm>
          <a:prstGeom prst="curvedConnector3">
            <a:avLst>
              <a:gd name="adj1" fmla="val -557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9DEA04E2-F437-4908-B70B-0452DDE2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758" y="5233988"/>
            <a:ext cx="2647950" cy="94297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492CF40-914E-4288-BAA5-CF1FCD5C7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767" y="5546700"/>
            <a:ext cx="314325" cy="2571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505EB2-2908-447A-9C27-3E34C5499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767" y="1973288"/>
            <a:ext cx="3295379" cy="27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08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7093343" cy="4664047"/>
          </a:xfrm>
        </p:spPr>
        <p:txBody>
          <a:bodyPr>
            <a:normAutofit/>
          </a:bodyPr>
          <a:lstStyle/>
          <a:p>
            <a:r>
              <a:rPr lang="ko-KR" altLang="en-US" dirty="0"/>
              <a:t>확대</a:t>
            </a:r>
            <a:r>
              <a:rPr lang="en-US" altLang="ko-KR" dirty="0"/>
              <a:t>, </a:t>
            </a:r>
            <a:r>
              <a:rPr lang="ko-KR" altLang="en-US" dirty="0"/>
              <a:t>축소</a:t>
            </a:r>
            <a:r>
              <a:rPr lang="en-US" altLang="ko-KR" dirty="0"/>
              <a:t>(Scale </a:t>
            </a:r>
            <a:r>
              <a:rPr lang="ko-KR" altLang="en-US" dirty="0"/>
              <a:t>변경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Pixel copy</a:t>
            </a:r>
          </a:p>
          <a:p>
            <a:pPr lvl="1"/>
            <a:r>
              <a:rPr lang="en-US" altLang="ko-KR" dirty="0"/>
              <a:t>OpenCV Example</a:t>
            </a:r>
          </a:p>
          <a:p>
            <a:pPr lvl="2"/>
            <a:r>
              <a:rPr lang="en-US" altLang="ko-KR" dirty="0">
                <a:hlinkClick r:id="rId3"/>
              </a:rPr>
              <a:t>https://github.com/ddorobot/class_opencv/blob/master/16_Resize/resize.cpp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285F1E-B4A4-46F4-9C5C-A673AFFA0039}"/>
              </a:ext>
            </a:extLst>
          </p:cNvPr>
          <p:cNvGrpSpPr/>
          <p:nvPr/>
        </p:nvGrpSpPr>
        <p:grpSpPr>
          <a:xfrm>
            <a:off x="1223209" y="4211049"/>
            <a:ext cx="1106907" cy="1154530"/>
            <a:chOff x="3020725" y="4727649"/>
            <a:chExt cx="1106907" cy="1154530"/>
          </a:xfrm>
          <a:solidFill>
            <a:srgbClr val="FF0000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CBB5D6-FA00-4FCA-91F1-3798A118AB35}"/>
                </a:ext>
              </a:extLst>
            </p:cNvPr>
            <p:cNvSpPr/>
            <p:nvPr/>
          </p:nvSpPr>
          <p:spPr>
            <a:xfrm>
              <a:off x="3020727" y="4727649"/>
              <a:ext cx="1106905" cy="11462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C13969-FE5A-4D8D-868D-2722FECBAFC7}"/>
                </a:ext>
              </a:extLst>
            </p:cNvPr>
            <p:cNvSpPr/>
            <p:nvPr/>
          </p:nvSpPr>
          <p:spPr>
            <a:xfrm>
              <a:off x="3020725" y="4735930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0C77B5-A2AA-4A1C-BF5D-40922D2D68CC}"/>
                </a:ext>
              </a:extLst>
            </p:cNvPr>
            <p:cNvSpPr/>
            <p:nvPr/>
          </p:nvSpPr>
          <p:spPr>
            <a:xfrm>
              <a:off x="3213232" y="4735929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89EC5E-C82E-4F1B-8F14-C9C4A3DF459A}"/>
                </a:ext>
              </a:extLst>
            </p:cNvPr>
            <p:cNvSpPr/>
            <p:nvPr/>
          </p:nvSpPr>
          <p:spPr>
            <a:xfrm>
              <a:off x="3405738" y="4735929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350955-0EE7-4BC0-921A-E201917F303A}"/>
                </a:ext>
              </a:extLst>
            </p:cNvPr>
            <p:cNvSpPr/>
            <p:nvPr/>
          </p:nvSpPr>
          <p:spPr>
            <a:xfrm>
              <a:off x="3550110" y="5692080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C061DC4-99B1-42E8-B5E2-F9AB97EA9F6B}"/>
                </a:ext>
              </a:extLst>
            </p:cNvPr>
            <p:cNvSpPr/>
            <p:nvPr/>
          </p:nvSpPr>
          <p:spPr>
            <a:xfrm>
              <a:off x="3742617" y="5692079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2886CF-92E6-407F-82CB-C70813570924}"/>
                </a:ext>
              </a:extLst>
            </p:cNvPr>
            <p:cNvSpPr/>
            <p:nvPr/>
          </p:nvSpPr>
          <p:spPr>
            <a:xfrm>
              <a:off x="3935123" y="5692079"/>
              <a:ext cx="192507" cy="190099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E460357-D039-42EA-9979-E502D27C73D3}"/>
              </a:ext>
            </a:extLst>
          </p:cNvPr>
          <p:cNvSpPr/>
          <p:nvPr/>
        </p:nvSpPr>
        <p:spPr>
          <a:xfrm>
            <a:off x="3355496" y="3994545"/>
            <a:ext cx="2647950" cy="2742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B9DA4A-ACC5-4558-B5FD-25713F3B2F55}"/>
              </a:ext>
            </a:extLst>
          </p:cNvPr>
          <p:cNvSpPr/>
          <p:nvPr/>
        </p:nvSpPr>
        <p:spPr>
          <a:xfrm>
            <a:off x="3355496" y="3994545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85BF83B-A951-4C7B-96CF-1BA0055E5BA6}"/>
              </a:ext>
            </a:extLst>
          </p:cNvPr>
          <p:cNvSpPr/>
          <p:nvPr/>
        </p:nvSpPr>
        <p:spPr>
          <a:xfrm>
            <a:off x="3824173" y="3994543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CBA0BC-85C0-4492-8FD2-C973463B1259}"/>
              </a:ext>
            </a:extLst>
          </p:cNvPr>
          <p:cNvSpPr/>
          <p:nvPr/>
        </p:nvSpPr>
        <p:spPr>
          <a:xfrm>
            <a:off x="4284623" y="3994544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50397267-D08C-4E5D-8D1A-068C2F57FB68}"/>
              </a:ext>
            </a:extLst>
          </p:cNvPr>
          <p:cNvCxnSpPr>
            <a:cxnSpLocks/>
            <a:stCxn id="28" idx="0"/>
            <a:endCxn id="48" idx="0"/>
          </p:cNvCxnSpPr>
          <p:nvPr/>
        </p:nvCxnSpPr>
        <p:spPr>
          <a:xfrm rot="5400000" flipH="1" flipV="1">
            <a:off x="2273214" y="3040795"/>
            <a:ext cx="224785" cy="2132287"/>
          </a:xfrm>
          <a:prstGeom prst="curvedConnector3">
            <a:avLst>
              <a:gd name="adj1" fmla="val 2016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B492CF40-914E-4288-BAA5-CF1FCD5C7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53" y="5781647"/>
            <a:ext cx="314325" cy="2571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74D2E05-5931-4FF5-BFDF-5B149C490B0B}"/>
              </a:ext>
            </a:extLst>
          </p:cNvPr>
          <p:cNvSpPr/>
          <p:nvPr/>
        </p:nvSpPr>
        <p:spPr>
          <a:xfrm>
            <a:off x="4881812" y="6546516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1AB440-A02D-443D-8FD6-E68E4A21935D}"/>
              </a:ext>
            </a:extLst>
          </p:cNvPr>
          <p:cNvSpPr/>
          <p:nvPr/>
        </p:nvSpPr>
        <p:spPr>
          <a:xfrm>
            <a:off x="5350489" y="6546514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CCA7AD-F006-4FA3-AA11-EA5696C1D88E}"/>
              </a:ext>
            </a:extLst>
          </p:cNvPr>
          <p:cNvSpPr/>
          <p:nvPr/>
        </p:nvSpPr>
        <p:spPr>
          <a:xfrm>
            <a:off x="5810939" y="6546515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1F62D51-BBB6-4057-AC53-75C6A2EA2C36}"/>
              </a:ext>
            </a:extLst>
          </p:cNvPr>
          <p:cNvSpPr/>
          <p:nvPr/>
        </p:nvSpPr>
        <p:spPr>
          <a:xfrm>
            <a:off x="6956623" y="4539315"/>
            <a:ext cx="756092" cy="7095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A4761F6-C768-42F3-A0B6-E76E0997A87F}"/>
              </a:ext>
            </a:extLst>
          </p:cNvPr>
          <p:cNvSpPr/>
          <p:nvPr/>
        </p:nvSpPr>
        <p:spPr>
          <a:xfrm>
            <a:off x="6967339" y="4539315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D4CA288-B8AA-434A-842F-E1AA09431E8F}"/>
              </a:ext>
            </a:extLst>
          </p:cNvPr>
          <p:cNvSpPr/>
          <p:nvPr/>
        </p:nvSpPr>
        <p:spPr>
          <a:xfrm>
            <a:off x="7028827" y="4539426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0CB50A-2625-429F-9C70-58FEC15B370C}"/>
              </a:ext>
            </a:extLst>
          </p:cNvPr>
          <p:cNvSpPr/>
          <p:nvPr/>
        </p:nvSpPr>
        <p:spPr>
          <a:xfrm>
            <a:off x="7094598" y="4547451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1CF823E5-DC96-4405-A75D-3A02699D0494}"/>
              </a:ext>
            </a:extLst>
          </p:cNvPr>
          <p:cNvCxnSpPr>
            <a:cxnSpLocks/>
            <a:stCxn id="28" idx="0"/>
            <a:endCxn id="56" idx="0"/>
          </p:cNvCxnSpPr>
          <p:nvPr/>
        </p:nvCxnSpPr>
        <p:spPr>
          <a:xfrm rot="16200000" flipH="1">
            <a:off x="4031535" y="1507257"/>
            <a:ext cx="319985" cy="5744130"/>
          </a:xfrm>
          <a:prstGeom prst="curvedConnector3">
            <a:avLst>
              <a:gd name="adj1" fmla="val -20680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619B59-A213-42BC-AA8D-C0006640C4BF}"/>
              </a:ext>
            </a:extLst>
          </p:cNvPr>
          <p:cNvSpPr/>
          <p:nvPr/>
        </p:nvSpPr>
        <p:spPr>
          <a:xfrm>
            <a:off x="7392949" y="5050633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04C6FE-F976-402E-993C-6AC7436C5169}"/>
              </a:ext>
            </a:extLst>
          </p:cNvPr>
          <p:cNvSpPr/>
          <p:nvPr/>
        </p:nvSpPr>
        <p:spPr>
          <a:xfrm>
            <a:off x="7454437" y="5050744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8F21F54-C995-49E2-852A-FE9CB8788537}"/>
              </a:ext>
            </a:extLst>
          </p:cNvPr>
          <p:cNvSpPr/>
          <p:nvPr/>
        </p:nvSpPr>
        <p:spPr>
          <a:xfrm>
            <a:off x="7520208" y="5049144"/>
            <a:ext cx="192507" cy="1900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AAA5AC-FD50-4C2F-8EC5-FC25702CB8BC}"/>
              </a:ext>
            </a:extLst>
          </p:cNvPr>
          <p:cNvSpPr txBox="1"/>
          <p:nvPr/>
        </p:nvSpPr>
        <p:spPr>
          <a:xfrm>
            <a:off x="8799749" y="3957961"/>
            <a:ext cx="217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P1(x, y) </a:t>
            </a:r>
            <a:r>
              <a:rPr lang="en-US" altLang="ko-KR" dirty="0">
                <a:sym typeface="Wingdings" panose="05000000000000000000" pitchFamily="2" charset="2"/>
              </a:rPr>
              <a:t> P2(x’, y’)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53A7CD-6B98-4DC0-AB7C-D93034B09A11}"/>
              </a:ext>
            </a:extLst>
          </p:cNvPr>
          <p:cNvSpPr txBox="1"/>
          <p:nvPr/>
        </p:nvSpPr>
        <p:spPr>
          <a:xfrm>
            <a:off x="8799749" y="4415533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x’ = x*</a:t>
            </a:r>
            <a:r>
              <a:rPr lang="en-US" altLang="ko-KR" dirty="0" err="1"/>
              <a:t>sx</a:t>
            </a:r>
            <a:r>
              <a:rPr lang="el-GR" altLang="ko-KR" dirty="0"/>
              <a:t> </a:t>
            </a:r>
            <a:endParaRPr lang="en-US" altLang="ko-KR" dirty="0"/>
          </a:p>
          <a:p>
            <a:r>
              <a:rPr lang="en-US" altLang="ko-KR" dirty="0"/>
              <a:t>y’ = x*</a:t>
            </a:r>
            <a:r>
              <a:rPr lang="en-US" altLang="ko-KR" dirty="0" err="1"/>
              <a:t>sy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48D31F-310C-4D2D-8CBB-FB4E8001E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481" y="5415262"/>
            <a:ext cx="1209675" cy="8763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2B61257-EFB6-4DE9-AA0B-66CEE95F0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906" y="5460171"/>
            <a:ext cx="762000" cy="828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BC478-016C-42FF-BB4E-16A03AB46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293" y="972804"/>
            <a:ext cx="3250613" cy="27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1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Transformation matrix</a:t>
            </a:r>
          </a:p>
        </p:txBody>
      </p:sp>
      <p:pic>
        <p:nvPicPr>
          <p:cNvPr id="34818" name="Picture 2" descr="enter image description here">
            <a:extLst>
              <a:ext uri="{FF2B5EF4-FFF2-40B4-BE49-F238E27FC236}">
                <a16:creationId xmlns:a16="http://schemas.microsoft.com/office/drawing/2014/main" id="{4DDE7C90-3E54-4F1E-ADC9-CA7C984B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66" y="2592359"/>
            <a:ext cx="55340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50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(Inverse) Perspective Transform(</a:t>
            </a:r>
            <a:r>
              <a:rPr lang="en-US" altLang="ko-KR" dirty="0" err="1"/>
              <a:t>homography</a:t>
            </a:r>
            <a:r>
              <a:rPr lang="en-US" altLang="ko-KR" dirty="0"/>
              <a:t>)</a:t>
            </a:r>
          </a:p>
        </p:txBody>
      </p:sp>
      <p:pic>
        <p:nvPicPr>
          <p:cNvPr id="5" name="Picture 2" descr="Image result for perspective transformation">
            <a:extLst>
              <a:ext uri="{FF2B5EF4-FFF2-40B4-BE49-F238E27FC236}">
                <a16:creationId xmlns:a16="http://schemas.microsoft.com/office/drawing/2014/main" id="{08AD7CA2-5EA7-477B-8908-9686AAF9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45" y="2376487"/>
            <a:ext cx="43529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getperspective_transform_01">
            <a:extLst>
              <a:ext uri="{FF2B5EF4-FFF2-40B4-BE49-F238E27FC236}">
                <a16:creationId xmlns:a16="http://schemas.microsoft.com/office/drawing/2014/main" id="{B66B0080-7867-45C6-B114-2A4DC041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894" y="2547800"/>
            <a:ext cx="4352925" cy="2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07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WDR/HDR </a:t>
            </a:r>
            <a:r>
              <a:rPr lang="ko-KR" altLang="en-US" dirty="0"/>
              <a:t>카메라</a:t>
            </a:r>
          </a:p>
        </p:txBody>
      </p:sp>
      <p:pic>
        <p:nvPicPr>
          <p:cNvPr id="3" name="온라인 미디어 2" title="Hikvision Advanced Imaging Technology -- WDR, 3DDNR &amp; Low-light">
            <a:hlinkClick r:id="" action="ppaction://media"/>
            <a:extLst>
              <a:ext uri="{FF2B5EF4-FFF2-40B4-BE49-F238E27FC236}">
                <a16:creationId xmlns:a16="http://schemas.microsoft.com/office/drawing/2014/main" id="{B8577A60-37ED-4D8B-AC2F-1249BCA3FD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0694" y="2298059"/>
            <a:ext cx="5190921" cy="2919893"/>
          </a:xfrm>
          <a:prstGeom prst="rect">
            <a:avLst/>
          </a:prstGeom>
        </p:spPr>
      </p:pic>
      <p:pic>
        <p:nvPicPr>
          <p:cNvPr id="6" name="온라인 미디어 3" title="HDR Comparison : Hyperyon vs Other HDR Cameras | e-con Systems">
            <a:hlinkClick r:id="" action="ppaction://media"/>
            <a:extLst>
              <a:ext uri="{FF2B5EF4-FFF2-40B4-BE49-F238E27FC236}">
                <a16:creationId xmlns:a16="http://schemas.microsoft.com/office/drawing/2014/main" id="{7608A4C8-6B86-47BD-B672-049B00661AE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87611" y="2298059"/>
            <a:ext cx="5190921" cy="29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Inverse Perspective Transform</a:t>
            </a:r>
          </a:p>
        </p:txBody>
      </p:sp>
      <p:pic>
        <p:nvPicPr>
          <p:cNvPr id="38916" name="Picture 4" descr="Image result for inverse perspective mapping">
            <a:extLst>
              <a:ext uri="{FF2B5EF4-FFF2-40B4-BE49-F238E27FC236}">
                <a16:creationId xmlns:a16="http://schemas.microsoft.com/office/drawing/2014/main" id="{4F427D94-109A-427C-B58D-83AECE6A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0730"/>
            <a:ext cx="10517706" cy="317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3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Inverse Perspective Transform</a:t>
            </a:r>
          </a:p>
          <a:p>
            <a:pPr lvl="1"/>
            <a:r>
              <a:rPr lang="en-US" altLang="ko-KR" dirty="0"/>
              <a:t>OpenCV Example</a:t>
            </a:r>
          </a:p>
          <a:p>
            <a:pPr lvl="2"/>
            <a:r>
              <a:rPr lang="en-US" altLang="ko-KR" dirty="0">
                <a:hlinkClick r:id="rId3"/>
              </a:rPr>
              <a:t>https://github.com/ddorobot/class_opencv/blob/master/17_InversePerspectiveMapping/ipm.cpp</a:t>
            </a:r>
            <a:endParaRPr lang="en-US" altLang="ko-KR" dirty="0"/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B4DC4741-7E42-4A0B-A692-C15693A8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21" y="3118585"/>
            <a:ext cx="5685542" cy="337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다리꼴 9">
            <a:extLst>
              <a:ext uri="{FF2B5EF4-FFF2-40B4-BE49-F238E27FC236}">
                <a16:creationId xmlns:a16="http://schemas.microsoft.com/office/drawing/2014/main" id="{CCE6C82D-668F-4EA2-BFDB-42BAE858445A}"/>
              </a:ext>
            </a:extLst>
          </p:cNvPr>
          <p:cNvSpPr/>
          <p:nvPr/>
        </p:nvSpPr>
        <p:spPr>
          <a:xfrm>
            <a:off x="2482597" y="5345084"/>
            <a:ext cx="3272589" cy="1149512"/>
          </a:xfrm>
          <a:prstGeom prst="trapezoid">
            <a:avLst>
              <a:gd name="adj" fmla="val 125057"/>
            </a:avLst>
          </a:prstGeom>
          <a:solidFill>
            <a:srgbClr val="FF0000">
              <a:alpha val="5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62A1FC-15AE-435A-94C0-54CD52A04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794" y="2923623"/>
            <a:ext cx="4392137" cy="36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1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Lane</a:t>
            </a:r>
            <a:r>
              <a:rPr lang="ko-KR" altLang="en-US" dirty="0"/>
              <a:t> </a:t>
            </a:r>
            <a:r>
              <a:rPr lang="en-US" altLang="ko-KR" dirty="0"/>
              <a:t>Detector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Lane Detector </a:t>
            </a:r>
            <a:r>
              <a:rPr lang="ko-KR" altLang="en-US" dirty="0"/>
              <a:t>검출 과정</a:t>
            </a:r>
            <a:endParaRPr lang="en-US" altLang="ko-KR" dirty="0"/>
          </a:p>
          <a:p>
            <a:pPr lvl="1"/>
            <a:r>
              <a:rPr lang="en-US" altLang="ko-KR" dirty="0"/>
              <a:t>Inverse Perspective Mapping</a:t>
            </a:r>
          </a:p>
          <a:p>
            <a:pPr lvl="1"/>
            <a:r>
              <a:rPr lang="en-US" altLang="ko-KR" dirty="0"/>
              <a:t>Canny</a:t>
            </a:r>
            <a:r>
              <a:rPr lang="ko-KR" altLang="en-US" dirty="0"/>
              <a:t> </a:t>
            </a:r>
            <a:r>
              <a:rPr lang="en-US" altLang="ko-KR" dirty="0"/>
              <a:t>Edge 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/>
            <a:r>
              <a:rPr lang="en-US" altLang="ko-KR" dirty="0"/>
              <a:t>Hough Transform (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)</a:t>
            </a:r>
            <a:r>
              <a:rPr lang="ko-KR" altLang="en-US" dirty="0"/>
              <a:t>으로 직선 검출</a:t>
            </a:r>
            <a:r>
              <a:rPr lang="en-US" altLang="ko-KR" dirty="0"/>
              <a:t>(</a:t>
            </a:r>
            <a:r>
              <a:rPr lang="ko-KR" altLang="en-US" dirty="0"/>
              <a:t>차선후보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차선후보들 중에 차선의 가능성이 큰 </a:t>
            </a:r>
            <a:r>
              <a:rPr lang="en-US" altLang="ko-KR" dirty="0"/>
              <a:t>Line</a:t>
            </a:r>
            <a:r>
              <a:rPr lang="ko-KR" altLang="en-US" dirty="0"/>
              <a:t>만 남기기</a:t>
            </a:r>
            <a:endParaRPr lang="en-US" altLang="ko-KR" dirty="0"/>
          </a:p>
          <a:p>
            <a:pPr lvl="2"/>
            <a:r>
              <a:rPr lang="ko-KR" altLang="en-US" dirty="0"/>
              <a:t>차선은 소실점을 지난다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소실점으로부터 직선까지의 거리가 일정 거리 이하인 직선만 남기기</a:t>
            </a:r>
            <a:endParaRPr lang="en-US" altLang="ko-KR" dirty="0"/>
          </a:p>
          <a:p>
            <a:pPr lvl="2"/>
            <a:r>
              <a:rPr lang="ko-KR" altLang="en-US" dirty="0"/>
              <a:t>차선은 </a:t>
            </a:r>
            <a:r>
              <a:rPr lang="en-US" altLang="ko-KR" dirty="0"/>
              <a:t>white(yellow, blue)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색상을 갖는다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err="1"/>
              <a:t>등등등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https://github.com/ddorobot/class_opencv/blob/master/18_LaneDetect/lane.cpp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695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Lane</a:t>
            </a:r>
            <a:r>
              <a:rPr lang="ko-KR" altLang="en-US" dirty="0"/>
              <a:t> </a:t>
            </a:r>
            <a:r>
              <a:rPr lang="en-US" altLang="ko-KR" dirty="0"/>
              <a:t>Detector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Lane Detector </a:t>
            </a:r>
            <a:r>
              <a:rPr lang="ko-KR" altLang="en-US" dirty="0"/>
              <a:t>검출 과정</a:t>
            </a:r>
            <a:endParaRPr lang="en-US" altLang="ko-KR" dirty="0"/>
          </a:p>
          <a:p>
            <a:pPr lvl="1"/>
            <a:r>
              <a:rPr lang="en-US" altLang="ko-KR" dirty="0"/>
              <a:t>Inverse Perspective Mapping</a:t>
            </a:r>
          </a:p>
          <a:p>
            <a:pPr lvl="1"/>
            <a:r>
              <a:rPr lang="en-US" altLang="ko-KR" dirty="0"/>
              <a:t>Canny Edge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C5D7937E-337C-42D3-9804-7F97982E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00075"/>
            <a:ext cx="4674761" cy="2776888"/>
          </a:xfrm>
          <a:prstGeom prst="rect">
            <a:avLst/>
          </a:prstGeom>
        </p:spPr>
      </p:pic>
      <p:pic>
        <p:nvPicPr>
          <p:cNvPr id="7" name="그림 6" descr="검은색이(가) 표시된 사진&#10;&#10;자동 생성된 설명">
            <a:extLst>
              <a:ext uri="{FF2B5EF4-FFF2-40B4-BE49-F238E27FC236}">
                <a16:creationId xmlns:a16="http://schemas.microsoft.com/office/drawing/2014/main" id="{426709C6-EB20-4AEA-8193-B871AC327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53" y="3400075"/>
            <a:ext cx="4674761" cy="27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29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Lane</a:t>
            </a:r>
            <a:r>
              <a:rPr lang="ko-KR" altLang="en-US" dirty="0"/>
              <a:t> </a:t>
            </a:r>
            <a:r>
              <a:rPr lang="en-US" altLang="ko-KR" dirty="0"/>
              <a:t>Detector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Lane Detector </a:t>
            </a:r>
            <a:r>
              <a:rPr lang="ko-KR" altLang="en-US" dirty="0"/>
              <a:t>검출 과정</a:t>
            </a:r>
            <a:endParaRPr lang="en-US" altLang="ko-KR" dirty="0"/>
          </a:p>
          <a:p>
            <a:pPr lvl="1"/>
            <a:r>
              <a:rPr lang="en-US" altLang="ko-KR" dirty="0"/>
              <a:t>Hough Transform (</a:t>
            </a:r>
            <a:r>
              <a:rPr lang="ko-KR" altLang="en-US" dirty="0" err="1"/>
              <a:t>허프</a:t>
            </a:r>
            <a:r>
              <a:rPr lang="ko-KR" altLang="en-US" dirty="0"/>
              <a:t> 변환</a:t>
            </a:r>
            <a:r>
              <a:rPr lang="en-US" altLang="ko-KR" dirty="0"/>
              <a:t>)</a:t>
            </a:r>
            <a:r>
              <a:rPr lang="ko-KR" altLang="en-US" dirty="0"/>
              <a:t>으로 직선 검출</a:t>
            </a:r>
            <a:r>
              <a:rPr lang="en-US" altLang="ko-KR" dirty="0"/>
              <a:t>(</a:t>
            </a:r>
            <a:r>
              <a:rPr lang="ko-KR" altLang="en-US" dirty="0"/>
              <a:t>차선후보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C5D7937E-337C-42D3-9804-7F97982E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4" y="2764808"/>
            <a:ext cx="2954154" cy="1754818"/>
          </a:xfrm>
          <a:prstGeom prst="rect">
            <a:avLst/>
          </a:prstGeom>
        </p:spPr>
      </p:pic>
      <p:pic>
        <p:nvPicPr>
          <p:cNvPr id="7" name="그림 6" descr="검은색이(가) 표시된 사진&#10;&#10;자동 생성된 설명">
            <a:extLst>
              <a:ext uri="{FF2B5EF4-FFF2-40B4-BE49-F238E27FC236}">
                <a16:creationId xmlns:a16="http://schemas.microsoft.com/office/drawing/2014/main" id="{426709C6-EB20-4AEA-8193-B871AC327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4" y="4722630"/>
            <a:ext cx="2954154" cy="1754818"/>
          </a:xfrm>
          <a:prstGeom prst="rect">
            <a:avLst/>
          </a:prstGeom>
        </p:spPr>
      </p:pic>
      <p:pic>
        <p:nvPicPr>
          <p:cNvPr id="6" name="그림 5" descr="빨간색, 실외이(가) 표시된 사진&#10;&#10;자동 생성된 설명">
            <a:extLst>
              <a:ext uri="{FF2B5EF4-FFF2-40B4-BE49-F238E27FC236}">
                <a16:creationId xmlns:a16="http://schemas.microsoft.com/office/drawing/2014/main" id="{62522A98-6930-4179-9E6E-351B749E7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2" y="2764809"/>
            <a:ext cx="6250056" cy="37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8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Lane</a:t>
            </a:r>
            <a:r>
              <a:rPr lang="ko-KR" altLang="en-US" dirty="0"/>
              <a:t> </a:t>
            </a:r>
            <a:r>
              <a:rPr lang="en-US" altLang="ko-KR" dirty="0"/>
              <a:t>Detector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Lane Detector </a:t>
            </a:r>
            <a:r>
              <a:rPr lang="ko-KR" altLang="en-US" dirty="0"/>
              <a:t>검출 과정</a:t>
            </a:r>
            <a:endParaRPr lang="en-US" altLang="ko-KR" dirty="0"/>
          </a:p>
          <a:p>
            <a:pPr lvl="1"/>
            <a:r>
              <a:rPr lang="ko-KR" altLang="en-US" dirty="0"/>
              <a:t>차선후보들 중에 차선의 가능성이 큰 </a:t>
            </a:r>
            <a:r>
              <a:rPr lang="en-US" altLang="ko-KR" dirty="0"/>
              <a:t>Line</a:t>
            </a:r>
            <a:r>
              <a:rPr lang="ko-KR" altLang="en-US" dirty="0"/>
              <a:t>만 남기기</a:t>
            </a:r>
            <a:endParaRPr lang="en-US" altLang="ko-KR" dirty="0"/>
          </a:p>
          <a:p>
            <a:pPr lvl="2"/>
            <a:r>
              <a:rPr lang="ko-KR" altLang="en-US" dirty="0"/>
              <a:t>차선은 소실점을 지난다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IPM</a:t>
            </a:r>
            <a:r>
              <a:rPr lang="ko-KR" altLang="en-US" dirty="0"/>
              <a:t>영상에서 얻은 </a:t>
            </a:r>
            <a:r>
              <a:rPr lang="en-US" altLang="ko-KR" dirty="0"/>
              <a:t>line</a:t>
            </a:r>
            <a:r>
              <a:rPr lang="ko-KR" altLang="en-US" dirty="0"/>
              <a:t>의 정보의 각도가 </a:t>
            </a:r>
            <a:r>
              <a:rPr lang="en-US" altLang="ko-KR" dirty="0"/>
              <a:t>0</a:t>
            </a:r>
            <a:r>
              <a:rPr lang="ko-KR" altLang="en-US" dirty="0"/>
              <a:t>도에 가까운 라인만 남긴다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1DD2B-30F9-4E97-B747-248D081D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74701"/>
            <a:ext cx="4495098" cy="2670165"/>
          </a:xfrm>
          <a:prstGeom prst="rect">
            <a:avLst/>
          </a:prstGeom>
        </p:spPr>
      </p:pic>
      <p:pic>
        <p:nvPicPr>
          <p:cNvPr id="6" name="그림 5" descr="빨간색, 실외이(가) 표시된 사진&#10;&#10;자동 생성된 설명">
            <a:extLst>
              <a:ext uri="{FF2B5EF4-FFF2-40B4-BE49-F238E27FC236}">
                <a16:creationId xmlns:a16="http://schemas.microsoft.com/office/drawing/2014/main" id="{77EF37C9-3CB5-4780-9102-47A2F1E45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26" y="3774700"/>
            <a:ext cx="4495098" cy="2670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8B850-3B64-427B-81B4-B7C44250C1C4}"/>
              </a:ext>
            </a:extLst>
          </p:cNvPr>
          <p:cNvSpPr txBox="1"/>
          <p:nvPr/>
        </p:nvSpPr>
        <p:spPr>
          <a:xfrm>
            <a:off x="7350328" y="648866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각도가 </a:t>
            </a:r>
            <a:r>
              <a:rPr lang="en-US" altLang="ko-KR" dirty="0"/>
              <a:t>10</a:t>
            </a:r>
            <a:r>
              <a:rPr lang="ko-KR" altLang="en-US" dirty="0"/>
              <a:t>도 이하</a:t>
            </a:r>
          </a:p>
        </p:txBody>
      </p:sp>
    </p:spTree>
    <p:extLst>
      <p:ext uri="{BB962C8B-B14F-4D97-AF65-F5344CB8AC3E}">
        <p14:creationId xmlns:p14="http://schemas.microsoft.com/office/powerpoint/2010/main" val="3646045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Lane</a:t>
            </a:r>
            <a:r>
              <a:rPr lang="ko-KR" altLang="en-US" dirty="0"/>
              <a:t> </a:t>
            </a:r>
            <a:r>
              <a:rPr lang="en-US" altLang="ko-KR" dirty="0"/>
              <a:t>Detector </a:t>
            </a:r>
            <a:r>
              <a:rPr lang="ko-KR" altLang="en-US" dirty="0"/>
              <a:t>제작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0C2383-00D9-4B78-9DB9-610580B5CC84}"/>
              </a:ext>
            </a:extLst>
          </p:cNvPr>
          <p:cNvGrpSpPr/>
          <p:nvPr/>
        </p:nvGrpSpPr>
        <p:grpSpPr>
          <a:xfrm>
            <a:off x="2492943" y="1299411"/>
            <a:ext cx="7141945" cy="5459476"/>
            <a:chOff x="2492943" y="1299411"/>
            <a:chExt cx="5919537" cy="461375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95CEC93-5EB0-4A3E-93FD-3E07FBDA0B73}"/>
                </a:ext>
              </a:extLst>
            </p:cNvPr>
            <p:cNvSpPr/>
            <p:nvPr/>
          </p:nvSpPr>
          <p:spPr>
            <a:xfrm>
              <a:off x="2492943" y="1299411"/>
              <a:ext cx="5919537" cy="46137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A1DD2B-30F9-4E97-B747-248D081D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6174" y="1740424"/>
              <a:ext cx="4495098" cy="2670165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092CE4A-3F97-497B-A974-37699371ED91}"/>
                </a:ext>
              </a:extLst>
            </p:cNvPr>
            <p:cNvCxnSpPr/>
            <p:nvPr/>
          </p:nvCxnSpPr>
          <p:spPr>
            <a:xfrm flipH="1">
              <a:off x="4966637" y="1740424"/>
              <a:ext cx="182880" cy="267016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EB12518-3B4D-45CF-9A8A-DA834E2F7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2430" y="1740424"/>
              <a:ext cx="409074" cy="267016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62" name="Picture 2" descr="Image result for ì°¨ë ë²ëìì´ë·° ì´ë¯¸ì§">
              <a:extLst>
                <a:ext uri="{FF2B5EF4-FFF2-40B4-BE49-F238E27FC236}">
                  <a16:creationId xmlns:a16="http://schemas.microsoft.com/office/drawing/2014/main" id="{3C0287A3-F02F-4B8E-8261-8ABE019AB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289066" y="4058112"/>
              <a:ext cx="2482433" cy="122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C5B09FF-C7AD-45DA-84AB-3B64EC4423B3}"/>
                </a:ext>
              </a:extLst>
            </p:cNvPr>
            <p:cNvCxnSpPr/>
            <p:nvPr/>
          </p:nvCxnSpPr>
          <p:spPr>
            <a:xfrm flipV="1">
              <a:off x="5513722" y="1722921"/>
              <a:ext cx="0" cy="264694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C8D432F-3851-45C0-B720-B64DCF8CC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9572" y="4369869"/>
              <a:ext cx="5611527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26F4DE5-8500-45F2-A702-A860DCC689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1389" y="1722921"/>
              <a:ext cx="0" cy="3975235"/>
            </a:xfrm>
            <a:prstGeom prst="line">
              <a:avLst/>
            </a:prstGeom>
            <a:ln w="635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00CC35C-94DE-4C11-A6FC-78FC17049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0770" y="1740424"/>
              <a:ext cx="0" cy="3957732"/>
            </a:xfrm>
            <a:prstGeom prst="line">
              <a:avLst/>
            </a:prstGeom>
            <a:ln w="635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5752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A0E5-2E4D-472B-AE21-2F155693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대의 카메라를 이용하여</a:t>
            </a:r>
            <a:r>
              <a:rPr lang="en-US" altLang="ko-KR" dirty="0"/>
              <a:t> </a:t>
            </a:r>
            <a:r>
              <a:rPr lang="ko-KR" altLang="en-US" dirty="0" err="1"/>
              <a:t>어라운드뷰</a:t>
            </a:r>
            <a:r>
              <a:rPr lang="ko-KR" altLang="en-US" dirty="0"/>
              <a:t> 시스템을 제작</a:t>
            </a:r>
          </a:p>
        </p:txBody>
      </p:sp>
      <p:pic>
        <p:nvPicPr>
          <p:cNvPr id="4098" name="Picture 2" descr="Image result for around view system">
            <a:extLst>
              <a:ext uri="{FF2B5EF4-FFF2-40B4-BE49-F238E27FC236}">
                <a16:creationId xmlns:a16="http://schemas.microsoft.com/office/drawing/2014/main" id="{4FADC0B1-B72A-4C91-9A74-FBDBA3F8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90" y="2787286"/>
            <a:ext cx="8018106" cy="322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5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A0E5-2E4D-472B-AE21-2F155693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대의 카메라를 이용하여</a:t>
            </a:r>
            <a:r>
              <a:rPr lang="en-US" altLang="ko-KR" dirty="0"/>
              <a:t> </a:t>
            </a:r>
            <a:r>
              <a:rPr lang="ko-KR" altLang="en-US" dirty="0" err="1"/>
              <a:t>어라운드뷰</a:t>
            </a:r>
            <a:r>
              <a:rPr lang="ko-KR" altLang="en-US" dirty="0"/>
              <a:t> 시스템을 제작</a:t>
            </a:r>
          </a:p>
        </p:txBody>
      </p:sp>
      <p:pic>
        <p:nvPicPr>
          <p:cNvPr id="5" name="그림 4" descr="자동차, 실내이(가) 표시된 사진&#10;&#10;자동 생성된 설명">
            <a:extLst>
              <a:ext uri="{FF2B5EF4-FFF2-40B4-BE49-F238E27FC236}">
                <a16:creationId xmlns:a16="http://schemas.microsoft.com/office/drawing/2014/main" id="{67DE48FA-1EC2-41DB-86DA-B924B3DCA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2" y="2550414"/>
            <a:ext cx="1372069" cy="1023557"/>
          </a:xfrm>
          <a:prstGeom prst="rect">
            <a:avLst/>
          </a:prstGeom>
        </p:spPr>
      </p:pic>
      <p:pic>
        <p:nvPicPr>
          <p:cNvPr id="7" name="그림 6" descr="실내, 자동차, 바닥, 벽이(가) 표시된 사진&#10;&#10;자동 생성된 설명">
            <a:extLst>
              <a:ext uri="{FF2B5EF4-FFF2-40B4-BE49-F238E27FC236}">
                <a16:creationId xmlns:a16="http://schemas.microsoft.com/office/drawing/2014/main" id="{D68ADDBC-0909-4317-B12A-636E0531F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87" y="3881825"/>
            <a:ext cx="1540764" cy="1153961"/>
          </a:xfrm>
          <a:prstGeom prst="rect">
            <a:avLst/>
          </a:prstGeom>
        </p:spPr>
      </p:pic>
      <p:pic>
        <p:nvPicPr>
          <p:cNvPr id="9" name="그림 8" descr="실내, 벽이(가) 표시된 사진&#10;&#10;자동 생성된 설명">
            <a:extLst>
              <a:ext uri="{FF2B5EF4-FFF2-40B4-BE49-F238E27FC236}">
                <a16:creationId xmlns:a16="http://schemas.microsoft.com/office/drawing/2014/main" id="{8C33521E-28BA-4CF3-914D-5793BA423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08" y="3881825"/>
            <a:ext cx="1581619" cy="1184560"/>
          </a:xfrm>
          <a:prstGeom prst="rect">
            <a:avLst/>
          </a:prstGeom>
        </p:spPr>
      </p:pic>
      <p:pic>
        <p:nvPicPr>
          <p:cNvPr id="11" name="그림 10" descr="자동차, 실내이(가) 표시된 사진&#10;&#10;자동 생성된 설명">
            <a:extLst>
              <a:ext uri="{FF2B5EF4-FFF2-40B4-BE49-F238E27FC236}">
                <a16:creationId xmlns:a16="http://schemas.microsoft.com/office/drawing/2014/main" id="{1898060D-F8CA-4D93-A57B-81A38663B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01" y="5575406"/>
            <a:ext cx="1372069" cy="1027848"/>
          </a:xfrm>
          <a:prstGeom prst="rect">
            <a:avLst/>
          </a:prstGeom>
        </p:spPr>
      </p:pic>
      <p:pic>
        <p:nvPicPr>
          <p:cNvPr id="13" name="Picture 2" descr="Image result for ì°¨ë ë²ëìì´ë·° ì´ë¯¸ì§">
            <a:extLst>
              <a:ext uri="{FF2B5EF4-FFF2-40B4-BE49-F238E27FC236}">
                <a16:creationId xmlns:a16="http://schemas.microsoft.com/office/drawing/2014/main" id="{9918CDF3-20F1-4126-8F69-64153F5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27264" y="3454311"/>
            <a:ext cx="2937473" cy="1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04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A0E5-2E4D-472B-AE21-2F155693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대의 카메라를 이용하여</a:t>
            </a:r>
            <a:r>
              <a:rPr lang="en-US" altLang="ko-KR" dirty="0"/>
              <a:t> </a:t>
            </a:r>
            <a:r>
              <a:rPr lang="ko-KR" altLang="en-US" dirty="0" err="1"/>
              <a:t>어라운드뷰</a:t>
            </a:r>
            <a:r>
              <a:rPr lang="ko-KR" altLang="en-US" dirty="0"/>
              <a:t> 시스템을 제작</a:t>
            </a:r>
          </a:p>
        </p:txBody>
      </p:sp>
      <p:pic>
        <p:nvPicPr>
          <p:cNvPr id="13" name="Picture 2" descr="Image result for ì°¨ë ë²ëìì´ë·° ì´ë¯¸ì§">
            <a:extLst>
              <a:ext uri="{FF2B5EF4-FFF2-40B4-BE49-F238E27FC236}">
                <a16:creationId xmlns:a16="http://schemas.microsoft.com/office/drawing/2014/main" id="{9918CDF3-20F1-4126-8F69-64153F5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70359" y="3371526"/>
            <a:ext cx="2937473" cy="1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개체, 룰렛이(가) 표시된 사진&#10;&#10;자동 생성된 설명">
            <a:extLst>
              <a:ext uri="{FF2B5EF4-FFF2-40B4-BE49-F238E27FC236}">
                <a16:creationId xmlns:a16="http://schemas.microsoft.com/office/drawing/2014/main" id="{AEC69110-E0A7-40B9-92AF-C05EA719E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407" y="2346669"/>
            <a:ext cx="2835186" cy="1413508"/>
          </a:xfrm>
          <a:prstGeom prst="rect">
            <a:avLst/>
          </a:prstGeom>
        </p:spPr>
      </p:pic>
      <p:pic>
        <p:nvPicPr>
          <p:cNvPr id="10" name="그림 9" descr="개체, 룰렛, 체커이(가) 표시된 사진&#10;&#10;자동 생성된 설명">
            <a:extLst>
              <a:ext uri="{FF2B5EF4-FFF2-40B4-BE49-F238E27FC236}">
                <a16:creationId xmlns:a16="http://schemas.microsoft.com/office/drawing/2014/main" id="{261116CB-A07C-46F3-A93A-6FE967E29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6460" y="3824093"/>
            <a:ext cx="3073825" cy="1532483"/>
          </a:xfrm>
          <a:prstGeom prst="rect">
            <a:avLst/>
          </a:prstGeom>
        </p:spPr>
      </p:pic>
      <p:pic>
        <p:nvPicPr>
          <p:cNvPr id="14" name="그림 13" descr="개체, 룰렛이(가) 표시된 사진&#10;&#10;자동 생성된 설명">
            <a:extLst>
              <a:ext uri="{FF2B5EF4-FFF2-40B4-BE49-F238E27FC236}">
                <a16:creationId xmlns:a16="http://schemas.microsoft.com/office/drawing/2014/main" id="{68A3CBCD-D303-4D6A-82B7-232F5BEC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1501" y="5345379"/>
            <a:ext cx="2835187" cy="1413508"/>
          </a:xfrm>
          <a:prstGeom prst="rect">
            <a:avLst/>
          </a:prstGeom>
        </p:spPr>
      </p:pic>
      <p:pic>
        <p:nvPicPr>
          <p:cNvPr id="16" name="그림 15" descr="개체, 체커, 실내, 바닥이(가) 표시된 사진&#10;&#10;자동 생성된 설명">
            <a:extLst>
              <a:ext uri="{FF2B5EF4-FFF2-40B4-BE49-F238E27FC236}">
                <a16:creationId xmlns:a16="http://schemas.microsoft.com/office/drawing/2014/main" id="{9063DA22-EA60-483E-8870-F51FAFD68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4808" y="3824094"/>
            <a:ext cx="3073824" cy="15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카메라의 이미지는 어떻게 수집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빛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렌즈 </a:t>
            </a:r>
            <a:r>
              <a:rPr lang="en-US" altLang="ko-KR" dirty="0">
                <a:sym typeface="Wingdings" panose="05000000000000000000" pitchFamily="2" charset="2"/>
              </a:rPr>
              <a:t> CCD</a:t>
            </a:r>
            <a:r>
              <a:rPr lang="ko-KR" altLang="en-US" dirty="0">
                <a:sym typeface="Wingdings" panose="05000000000000000000" pitchFamily="2" charset="2"/>
              </a:rPr>
              <a:t>센서 </a:t>
            </a:r>
            <a:r>
              <a:rPr lang="en-US" altLang="ko-KR" dirty="0">
                <a:sym typeface="Wingdings" panose="05000000000000000000" pitchFamily="2" charset="2"/>
              </a:rPr>
              <a:t> Memory</a:t>
            </a:r>
          </a:p>
          <a:p>
            <a:endParaRPr lang="en-US" altLang="ko-KR" dirty="0"/>
          </a:p>
        </p:txBody>
      </p:sp>
      <p:pic>
        <p:nvPicPr>
          <p:cNvPr id="2052" name="Picture 4" descr="Image result for ë¹ ì¹´ë©ë¼ì ìë¦¬">
            <a:extLst>
              <a:ext uri="{FF2B5EF4-FFF2-40B4-BE49-F238E27FC236}">
                <a16:creationId xmlns:a16="http://schemas.microsoft.com/office/drawing/2014/main" id="{62E8ACA0-876B-4B26-9877-626F9D68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21" y="2288357"/>
            <a:ext cx="4711367" cy="33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331027-FB79-4735-88C6-EA9A6921C527}"/>
              </a:ext>
            </a:extLst>
          </p:cNvPr>
          <p:cNvSpPr/>
          <p:nvPr/>
        </p:nvSpPr>
        <p:spPr>
          <a:xfrm>
            <a:off x="1344590" y="5712937"/>
            <a:ext cx="4221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최초의 카메라 원리 '카메라 </a:t>
            </a:r>
            <a:r>
              <a:rPr lang="ko-KR" altLang="en-US" dirty="0" err="1"/>
              <a:t>옵스큐라</a:t>
            </a:r>
            <a:r>
              <a:rPr lang="ko-KR" altLang="en-US" dirty="0"/>
              <a:t>’</a:t>
            </a:r>
          </a:p>
        </p:txBody>
      </p:sp>
      <p:pic>
        <p:nvPicPr>
          <p:cNvPr id="2054" name="Picture 6" descr="Image result for ì¹´ë©ë¼ ìµì¤íë¼">
            <a:extLst>
              <a:ext uri="{FF2B5EF4-FFF2-40B4-BE49-F238E27FC236}">
                <a16:creationId xmlns:a16="http://schemas.microsoft.com/office/drawing/2014/main" id="{CAE996D5-9163-4A5D-A6C5-0F5EF0538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14" y="2288357"/>
            <a:ext cx="4628314" cy="24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89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pic>
        <p:nvPicPr>
          <p:cNvPr id="13" name="Picture 2" descr="Image result for ì°¨ë ë²ëìì´ë·° ì´ë¯¸ì§">
            <a:extLst>
              <a:ext uri="{FF2B5EF4-FFF2-40B4-BE49-F238E27FC236}">
                <a16:creationId xmlns:a16="http://schemas.microsoft.com/office/drawing/2014/main" id="{9918CDF3-20F1-4126-8F69-64153F5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70359" y="2869728"/>
            <a:ext cx="2937473" cy="1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26D394-0535-4D26-9369-3A1C4F94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00" y="1250223"/>
            <a:ext cx="2915409" cy="1859306"/>
          </a:xfrm>
          <a:prstGeom prst="rect">
            <a:avLst/>
          </a:prstGeom>
        </p:spPr>
      </p:pic>
      <p:pic>
        <p:nvPicPr>
          <p:cNvPr id="11" name="그림 10" descr="실내, 개체이(가) 표시된 사진&#10;&#10;자동 생성된 설명">
            <a:extLst>
              <a:ext uri="{FF2B5EF4-FFF2-40B4-BE49-F238E27FC236}">
                <a16:creationId xmlns:a16="http://schemas.microsoft.com/office/drawing/2014/main" id="{3F88B5D1-64EF-465E-B48C-A4ABD59F2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4712" y="3112936"/>
            <a:ext cx="3068249" cy="1956780"/>
          </a:xfrm>
          <a:prstGeom prst="rect">
            <a:avLst/>
          </a:prstGeom>
        </p:spPr>
      </p:pic>
      <p:pic>
        <p:nvPicPr>
          <p:cNvPr id="15" name="그림 14" descr="실내, 텔레비전이(가) 표시된 사진&#10;&#10;자동 생성된 설명">
            <a:extLst>
              <a:ext uri="{FF2B5EF4-FFF2-40B4-BE49-F238E27FC236}">
                <a16:creationId xmlns:a16="http://schemas.microsoft.com/office/drawing/2014/main" id="{D722425F-2B03-4CB3-AE79-DD0ACD8AF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60753" y="4899582"/>
            <a:ext cx="2915406" cy="1859305"/>
          </a:xfrm>
          <a:prstGeom prst="rect">
            <a:avLst/>
          </a:prstGeom>
        </p:spPr>
      </p:pic>
      <p:pic>
        <p:nvPicPr>
          <p:cNvPr id="18" name="그림 17" descr="실내, 개체, 테이블이(가) 표시된 사진&#10;&#10;자동 생성된 설명">
            <a:extLst>
              <a:ext uri="{FF2B5EF4-FFF2-40B4-BE49-F238E27FC236}">
                <a16:creationId xmlns:a16="http://schemas.microsoft.com/office/drawing/2014/main" id="{19778E92-5C7C-498C-998E-958A229AD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22403" y="3109185"/>
            <a:ext cx="3047543" cy="19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6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이미지의 기하학적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916"/>
            <a:ext cx="10515600" cy="4664047"/>
          </a:xfrm>
        </p:spPr>
        <p:txBody>
          <a:bodyPr>
            <a:normAutofit/>
          </a:bodyPr>
          <a:lstStyle/>
          <a:p>
            <a:r>
              <a:rPr lang="en-US" altLang="ko-KR" dirty="0"/>
              <a:t>Inverse Perspective Transform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7" name="그림 6" descr="개체, 룰렛이(가) 표시된 사진&#10;&#10;자동 생성된 설명">
            <a:extLst>
              <a:ext uri="{FF2B5EF4-FFF2-40B4-BE49-F238E27FC236}">
                <a16:creationId xmlns:a16="http://schemas.microsoft.com/office/drawing/2014/main" id="{AA2B88FB-557D-4413-B4AC-01D897E71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" y="2254668"/>
            <a:ext cx="5344617" cy="2664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C1D66C-8273-498D-84DC-38CD8C781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36" y="2254668"/>
            <a:ext cx="4027969" cy="2568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0B9027-7F47-4312-A57F-B32537F3F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854" y="4958662"/>
            <a:ext cx="5876925" cy="180022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CD0A5F-3A26-4B04-941D-7852EDCB25C9}"/>
              </a:ext>
            </a:extLst>
          </p:cNvPr>
          <p:cNvSpPr/>
          <p:nvPr/>
        </p:nvSpPr>
        <p:spPr>
          <a:xfrm>
            <a:off x="7857425" y="3551071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BFCDE9E-6556-4B3B-B33E-D4209CD28E6F}"/>
              </a:ext>
            </a:extLst>
          </p:cNvPr>
          <p:cNvSpPr/>
          <p:nvPr/>
        </p:nvSpPr>
        <p:spPr>
          <a:xfrm>
            <a:off x="7278305" y="4030730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B59955-89E7-48CE-B076-A013283D2731}"/>
              </a:ext>
            </a:extLst>
          </p:cNvPr>
          <p:cNvSpPr/>
          <p:nvPr/>
        </p:nvSpPr>
        <p:spPr>
          <a:xfrm>
            <a:off x="9026541" y="3586972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0C9B7FB-67FD-46A5-82FA-9F6C79ED15EE}"/>
              </a:ext>
            </a:extLst>
          </p:cNvPr>
          <p:cNvSpPr/>
          <p:nvPr/>
        </p:nvSpPr>
        <p:spPr>
          <a:xfrm>
            <a:off x="9496576" y="4011479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2014AEB-2F14-409C-8687-1648AC87E282}"/>
              </a:ext>
            </a:extLst>
          </p:cNvPr>
          <p:cNvCxnSpPr>
            <a:stCxn id="14" idx="3"/>
            <a:endCxn id="15" idx="7"/>
          </p:cNvCxnSpPr>
          <p:nvPr/>
        </p:nvCxnSpPr>
        <p:spPr>
          <a:xfrm flipH="1">
            <a:off x="7400128" y="3672894"/>
            <a:ext cx="478198" cy="378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6CEF6B0-851B-427F-A7B6-80E95572D9F4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7421029" y="4082841"/>
            <a:ext cx="2075547" cy="192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7DC0E1-6277-4BC8-BE18-D984A4D3F960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9148364" y="3708795"/>
            <a:ext cx="369113" cy="323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54A736C-342D-4A6B-BFBA-0F89B7727A26}"/>
              </a:ext>
            </a:extLst>
          </p:cNvPr>
          <p:cNvCxnSpPr>
            <a:cxnSpLocks/>
            <a:stCxn id="16" idx="2"/>
            <a:endCxn id="14" idx="6"/>
          </p:cNvCxnSpPr>
          <p:nvPr/>
        </p:nvCxnSpPr>
        <p:spPr>
          <a:xfrm flipH="1" flipV="1">
            <a:off x="8000149" y="3622433"/>
            <a:ext cx="1026392" cy="35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13C0545-0092-45A5-969A-B501294AADC7}"/>
              </a:ext>
            </a:extLst>
          </p:cNvPr>
          <p:cNvSpPr/>
          <p:nvPr/>
        </p:nvSpPr>
        <p:spPr>
          <a:xfrm>
            <a:off x="7164456" y="5677550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18CE3F7-C51B-4D78-B936-28179F0E0C28}"/>
              </a:ext>
            </a:extLst>
          </p:cNvPr>
          <p:cNvSpPr/>
          <p:nvPr/>
        </p:nvSpPr>
        <p:spPr>
          <a:xfrm>
            <a:off x="10233311" y="5677550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E21B0F6-438E-443C-8BA1-B20FF9E03490}"/>
              </a:ext>
            </a:extLst>
          </p:cNvPr>
          <p:cNvSpPr/>
          <p:nvPr/>
        </p:nvSpPr>
        <p:spPr>
          <a:xfrm>
            <a:off x="10231709" y="6628849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6F3514-C0E9-4B5D-9204-184EC4F65A7C}"/>
              </a:ext>
            </a:extLst>
          </p:cNvPr>
          <p:cNvSpPr/>
          <p:nvPr/>
        </p:nvSpPr>
        <p:spPr>
          <a:xfrm>
            <a:off x="7188516" y="6579120"/>
            <a:ext cx="142724" cy="1427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3A3501C-F35C-44CF-90F7-0E93EE73D94C}"/>
              </a:ext>
            </a:extLst>
          </p:cNvPr>
          <p:cNvCxnSpPr>
            <a:cxnSpLocks/>
            <a:stCxn id="36" idx="2"/>
            <a:endCxn id="35" idx="6"/>
          </p:cNvCxnSpPr>
          <p:nvPr/>
        </p:nvCxnSpPr>
        <p:spPr>
          <a:xfrm flipH="1">
            <a:off x="7307180" y="5748912"/>
            <a:ext cx="29261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77A9577-31B9-4182-BBD9-A5139B2F5092}"/>
              </a:ext>
            </a:extLst>
          </p:cNvPr>
          <p:cNvCxnSpPr>
            <a:cxnSpLocks/>
            <a:stCxn id="36" idx="4"/>
            <a:endCxn id="37" idx="0"/>
          </p:cNvCxnSpPr>
          <p:nvPr/>
        </p:nvCxnSpPr>
        <p:spPr>
          <a:xfrm flipH="1">
            <a:off x="10303071" y="5820274"/>
            <a:ext cx="1602" cy="808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3C6DC2-081E-42D9-A159-928B2A828650}"/>
              </a:ext>
            </a:extLst>
          </p:cNvPr>
          <p:cNvCxnSpPr>
            <a:cxnSpLocks/>
            <a:stCxn id="37" idx="2"/>
            <a:endCxn id="38" idx="6"/>
          </p:cNvCxnSpPr>
          <p:nvPr/>
        </p:nvCxnSpPr>
        <p:spPr>
          <a:xfrm flipH="1" flipV="1">
            <a:off x="7331240" y="6650482"/>
            <a:ext cx="2900469" cy="497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CD9F649-BE60-4CD0-B642-13EA23D202F4}"/>
              </a:ext>
            </a:extLst>
          </p:cNvPr>
          <p:cNvCxnSpPr>
            <a:cxnSpLocks/>
            <a:stCxn id="38" idx="0"/>
            <a:endCxn id="35" idx="4"/>
          </p:cNvCxnSpPr>
          <p:nvPr/>
        </p:nvCxnSpPr>
        <p:spPr>
          <a:xfrm flipH="1" flipV="1">
            <a:off x="7235818" y="5820274"/>
            <a:ext cx="24060" cy="7588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811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pic>
        <p:nvPicPr>
          <p:cNvPr id="13" name="Picture 2" descr="Image result for ì°¨ë ë²ëìì´ë·° ì´ë¯¸ì§">
            <a:extLst>
              <a:ext uri="{FF2B5EF4-FFF2-40B4-BE49-F238E27FC236}">
                <a16:creationId xmlns:a16="http://schemas.microsoft.com/office/drawing/2014/main" id="{9918CDF3-20F1-4126-8F69-64153F5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70359" y="2869728"/>
            <a:ext cx="2937473" cy="1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804317-1C32-4C78-9E26-E8A3B76E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21" y="1973643"/>
            <a:ext cx="2981557" cy="913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9F5C0-9E47-4B78-8193-FE131E786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23" y="1973643"/>
            <a:ext cx="805607" cy="4047329"/>
          </a:xfrm>
          <a:prstGeom prst="rect">
            <a:avLst/>
          </a:prstGeom>
        </p:spPr>
      </p:pic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0B74CABD-5A68-4FCF-8823-5A255644A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15" y="1973643"/>
            <a:ext cx="805607" cy="4047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E9F7C9-7138-41BC-9B02-3F0130EEE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21" y="5079063"/>
            <a:ext cx="2981557" cy="9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5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pic>
        <p:nvPicPr>
          <p:cNvPr id="13" name="Picture 2" descr="Image result for ì°¨ë ë²ëìì´ë·° ì´ë¯¸ì§">
            <a:extLst>
              <a:ext uri="{FF2B5EF4-FFF2-40B4-BE49-F238E27FC236}">
                <a16:creationId xmlns:a16="http://schemas.microsoft.com/office/drawing/2014/main" id="{9918CDF3-20F1-4126-8F69-64153F5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70359" y="2869728"/>
            <a:ext cx="2937473" cy="148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804317-1C32-4C78-9E26-E8A3B76E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21" y="1973643"/>
            <a:ext cx="2981557" cy="913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9F5C0-9E47-4B78-8193-FE131E786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56" y="1973643"/>
            <a:ext cx="805607" cy="4047329"/>
          </a:xfrm>
          <a:prstGeom prst="rect">
            <a:avLst/>
          </a:prstGeom>
        </p:spPr>
      </p:pic>
      <p:pic>
        <p:nvPicPr>
          <p:cNvPr id="9" name="그림 8" descr="실내, 바닥이(가) 표시된 사진&#10;&#10;자동 생성된 설명">
            <a:extLst>
              <a:ext uri="{FF2B5EF4-FFF2-40B4-BE49-F238E27FC236}">
                <a16:creationId xmlns:a16="http://schemas.microsoft.com/office/drawing/2014/main" id="{0B74CABD-5A68-4FCF-8823-5A255644A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90" y="1947380"/>
            <a:ext cx="805607" cy="4047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E9F7C9-7138-41BC-9B02-3F0130EEE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21" y="5079063"/>
            <a:ext cx="2981557" cy="9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7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Around View System </a:t>
            </a:r>
            <a:r>
              <a:rPr lang="ko-KR" altLang="en-US" dirty="0"/>
              <a:t>제작</a:t>
            </a:r>
          </a:p>
        </p:txBody>
      </p:sp>
      <p:pic>
        <p:nvPicPr>
          <p:cNvPr id="5" name="그림 4" descr="개체이(가) 표시된 사진&#10;&#10;자동 생성된 설명">
            <a:extLst>
              <a:ext uri="{FF2B5EF4-FFF2-40B4-BE49-F238E27FC236}">
                <a16:creationId xmlns:a16="http://schemas.microsoft.com/office/drawing/2014/main" id="{3CD80516-99E8-4F5C-B60D-F8618D1A1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68" y="1761893"/>
            <a:ext cx="3214635" cy="4371278"/>
          </a:xfrm>
          <a:prstGeom prst="rect">
            <a:avLst/>
          </a:prstGeom>
        </p:spPr>
      </p:pic>
      <p:pic>
        <p:nvPicPr>
          <p:cNvPr id="8" name="그림 7" descr="실내, 벽, 욕실, 건물이(가) 표시된 사진&#10;&#10;자동 생성된 설명">
            <a:extLst>
              <a:ext uri="{FF2B5EF4-FFF2-40B4-BE49-F238E27FC236}">
                <a16:creationId xmlns:a16="http://schemas.microsoft.com/office/drawing/2014/main" id="{5A28F267-4716-4B37-B40A-275664088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28" y="1761893"/>
            <a:ext cx="2079238" cy="44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2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B2A1C-DD14-457D-927D-96656063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WAVM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사고분석</a:t>
            </a:r>
          </a:p>
        </p:txBody>
      </p:sp>
      <p:pic>
        <p:nvPicPr>
          <p:cNvPr id="4" name="obd">
            <a:hlinkClick r:id="" action="ppaction://media"/>
            <a:extLst>
              <a:ext uri="{FF2B5EF4-FFF2-40B4-BE49-F238E27FC236}">
                <a16:creationId xmlns:a16="http://schemas.microsoft.com/office/drawing/2014/main" id="{102AE118-537C-4F25-AA52-A18DEC5F4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395" y="1934737"/>
            <a:ext cx="5608934" cy="3049858"/>
          </a:xfrm>
          <a:prstGeom prst="rect">
            <a:avLst/>
          </a:prstGeom>
        </p:spPr>
      </p:pic>
      <p:pic>
        <p:nvPicPr>
          <p:cNvPr id="5" name="온라인 미디어 4" title="Fujitsu 360ￂﾰ Wraparound View System">
            <a:hlinkClick r:id="" action="ppaction://media"/>
            <a:extLst>
              <a:ext uri="{FF2B5EF4-FFF2-40B4-BE49-F238E27FC236}">
                <a16:creationId xmlns:a16="http://schemas.microsoft.com/office/drawing/2014/main" id="{2A6D9D8B-7FAF-47D8-AD71-D89F13D3DCC7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6146314" y="1934737"/>
            <a:ext cx="5794656" cy="32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카메라의 이미지는 어떻게 수집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빛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렌즈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센서 </a:t>
            </a:r>
            <a:r>
              <a:rPr lang="en-US" altLang="ko-KR" dirty="0">
                <a:sym typeface="Wingdings" panose="05000000000000000000" pitchFamily="2" charset="2"/>
              </a:rPr>
              <a:t> Memory</a:t>
            </a:r>
          </a:p>
          <a:p>
            <a:endParaRPr lang="en-US" altLang="ko-KR" dirty="0"/>
          </a:p>
        </p:txBody>
      </p:sp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810DB4D0-2AC1-4FFC-9D1D-B82C6BF7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44" y="2713424"/>
            <a:ext cx="3571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CD ì¼ì">
            <a:extLst>
              <a:ext uri="{FF2B5EF4-FFF2-40B4-BE49-F238E27FC236}">
                <a16:creationId xmlns:a16="http://schemas.microsoft.com/office/drawing/2014/main" id="{81840C3B-7F4D-42B1-90E2-D7AF97F5F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63" y="2587638"/>
            <a:ext cx="65627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ccd ì¼ìì ìë¦¬">
            <a:extLst>
              <a:ext uri="{FF2B5EF4-FFF2-40B4-BE49-F238E27FC236}">
                <a16:creationId xmlns:a16="http://schemas.microsoft.com/office/drawing/2014/main" id="{9DC4FEAD-B726-45C1-A151-94BF336C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6" y="2587638"/>
            <a:ext cx="11933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6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008A0-2BE3-4D25-9A99-CA153CEB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카메라의 이미지는 어떻게 수집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8E8A1-3D66-4202-B92F-D94C1DED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빛</a:t>
            </a:r>
            <a:r>
              <a:rPr lang="en-US" altLang="ko-KR"/>
              <a:t>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렌즈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센서 </a:t>
            </a:r>
            <a:r>
              <a:rPr lang="en-US" altLang="ko-KR" dirty="0">
                <a:sym typeface="Wingdings" panose="05000000000000000000" pitchFamily="2" charset="2"/>
              </a:rPr>
              <a:t> Memory</a:t>
            </a:r>
          </a:p>
          <a:p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C7484E0-32E0-4FC1-A74F-35368315A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12437"/>
              </p:ext>
            </p:extLst>
          </p:nvPr>
        </p:nvGraphicFramePr>
        <p:xfrm>
          <a:off x="838200" y="2219740"/>
          <a:ext cx="2280118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078">
                  <a:extLst>
                    <a:ext uri="{9D8B030D-6E8A-4147-A177-3AD203B41FA5}">
                      <a16:colId xmlns:a16="http://schemas.microsoft.com/office/drawing/2014/main" val="415179023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75947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1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33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4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8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9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19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23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0x00000006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44504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957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0x000E0FFD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2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</a:t>
                      </a:r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0x000E0FFE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0x000E0FFF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32592"/>
                  </a:ext>
                </a:extLst>
              </a:tr>
            </a:tbl>
          </a:graphicData>
        </a:graphic>
      </p:graphicFrame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45E33397-DA3E-4F54-B068-4D478A02A346}"/>
              </a:ext>
            </a:extLst>
          </p:cNvPr>
          <p:cNvSpPr/>
          <p:nvPr/>
        </p:nvSpPr>
        <p:spPr>
          <a:xfrm>
            <a:off x="3189169" y="2618071"/>
            <a:ext cx="487681" cy="10587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6C276-6D40-46CA-9DCE-5F2373E9F7F7}"/>
              </a:ext>
            </a:extLst>
          </p:cNvPr>
          <p:cNvSpPr txBox="1"/>
          <p:nvPr/>
        </p:nvSpPr>
        <p:spPr>
          <a:xfrm>
            <a:off x="3747701" y="2962794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1pixel (</a:t>
            </a:r>
            <a:r>
              <a:rPr lang="ko-KR" altLang="en-US" dirty="0"/>
              <a:t>좌표 </a:t>
            </a:r>
            <a:r>
              <a:rPr lang="en-US" altLang="ko-KR" dirty="0"/>
              <a:t>0,0)</a:t>
            </a:r>
            <a:endParaRPr lang="ko-KR" altLang="en-US" dirty="0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232CB711-6DAC-4889-9C43-BAA30FC34361}"/>
              </a:ext>
            </a:extLst>
          </p:cNvPr>
          <p:cNvSpPr/>
          <p:nvPr/>
        </p:nvSpPr>
        <p:spPr>
          <a:xfrm>
            <a:off x="3189169" y="3716006"/>
            <a:ext cx="487681" cy="10587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86BF71-9073-479E-BC6B-D207B6A25B0D}"/>
              </a:ext>
            </a:extLst>
          </p:cNvPr>
          <p:cNvSpPr txBox="1"/>
          <p:nvPr/>
        </p:nvSpPr>
        <p:spPr>
          <a:xfrm>
            <a:off x="3747701" y="4060729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2pixel (</a:t>
            </a:r>
            <a:r>
              <a:rPr lang="ko-KR" altLang="en-US" dirty="0"/>
              <a:t>좌표 </a:t>
            </a:r>
            <a:r>
              <a:rPr lang="en-US" altLang="ko-KR" dirty="0"/>
              <a:t>1,0)</a:t>
            </a:r>
            <a:endParaRPr lang="ko-KR" altLang="en-US" dirty="0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69468A08-6807-4208-B0F3-898294132F42}"/>
              </a:ext>
            </a:extLst>
          </p:cNvPr>
          <p:cNvSpPr/>
          <p:nvPr/>
        </p:nvSpPr>
        <p:spPr>
          <a:xfrm>
            <a:off x="3189169" y="5549279"/>
            <a:ext cx="487681" cy="10587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345E0-A36A-454F-9BC2-4D64870C18AE}"/>
              </a:ext>
            </a:extLst>
          </p:cNvPr>
          <p:cNvSpPr txBox="1"/>
          <p:nvPr/>
        </p:nvSpPr>
        <p:spPr>
          <a:xfrm>
            <a:off x="3747701" y="5894002"/>
            <a:ext cx="300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307200pixel (</a:t>
            </a:r>
            <a:r>
              <a:rPr lang="ko-KR" altLang="en-US" dirty="0"/>
              <a:t>좌표 </a:t>
            </a:r>
            <a:r>
              <a:rPr lang="en-US" altLang="ko-KR" dirty="0"/>
              <a:t>640,480)</a:t>
            </a:r>
            <a:endParaRPr lang="ko-KR" altLang="en-US" dirty="0"/>
          </a:p>
        </p:txBody>
      </p:sp>
      <p:pic>
        <p:nvPicPr>
          <p:cNvPr id="6146" name="Picture 2" descr="Image result for ì´ë¯¸ì§ì RGBí¬ë§· êµ¬ì¡°">
            <a:extLst>
              <a:ext uri="{FF2B5EF4-FFF2-40B4-BE49-F238E27FC236}">
                <a16:creationId xmlns:a16="http://schemas.microsoft.com/office/drawing/2014/main" id="{FD89C5A0-FD63-44AD-8C9F-03152920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45" y="2784072"/>
            <a:ext cx="4425278" cy="256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32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4794</TotalTime>
  <Words>2820</Words>
  <Application>Microsoft Office PowerPoint</Application>
  <PresentationFormat>와이드스크린</PresentationFormat>
  <Paragraphs>469</Paragraphs>
  <Slides>75</Slides>
  <Notes>24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OpenCV 활용</vt:lpstr>
      <vt:lpstr>오늘의 주제</vt:lpstr>
      <vt:lpstr>목표</vt:lpstr>
      <vt:lpstr>Why</vt:lpstr>
      <vt:lpstr>카메라(Camera)</vt:lpstr>
      <vt:lpstr>WDR/HDR 카메라</vt:lpstr>
      <vt:lpstr>카메라의 이미지는 어떻게 수집 되는가?</vt:lpstr>
      <vt:lpstr>카메라의 이미지는 어떻게 수집 되는가?</vt:lpstr>
      <vt:lpstr>카메라의 이미지는 어떻게 수집 되는가?</vt:lpstr>
      <vt:lpstr>OpenCV 개발 환경 만들기</vt:lpstr>
      <vt:lpstr>Linux(Ubuntu)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Samba Server 설치</vt:lpstr>
      <vt:lpstr>Linux(Ubuntu)에 SSH 설치</vt:lpstr>
      <vt:lpstr>Linux(Ubuntu)에 SSH서버 설치</vt:lpstr>
      <vt:lpstr>윈도우에서 Telnet 접속 프로그램을 이용하여 Ubuntu에 접속</vt:lpstr>
      <vt:lpstr>리눅스 개발도 익숙한 윈도우에서</vt:lpstr>
      <vt:lpstr>OpenCV 설치</vt:lpstr>
      <vt:lpstr>OpenCV 컴파일 &amp; 설치</vt:lpstr>
      <vt:lpstr>OpenCV 컴파일 &amp; 설치</vt:lpstr>
      <vt:lpstr>OpenCV 컴파일 &amp; 설치</vt:lpstr>
      <vt:lpstr>OpenCV Example 컴파일</vt:lpstr>
      <vt:lpstr>OpenCV Example 컴파일</vt:lpstr>
      <vt:lpstr>이미지 포멧과 cv::Mat 컨테이너</vt:lpstr>
      <vt:lpstr>이미지 포멧과 cv::Mat 컨테이너</vt:lpstr>
      <vt:lpstr>이미지 포멧과 cv::Mat 컨테이너</vt:lpstr>
      <vt:lpstr>OpenCV 컨테이너 cv::Mat 예제</vt:lpstr>
      <vt:lpstr>이미지(cv::Mat)의 Pixel 데이터 확인</vt:lpstr>
      <vt:lpstr>(예제)영상에서 빨간색 물체를 찾자</vt:lpstr>
      <vt:lpstr>Image Histogram</vt:lpstr>
      <vt:lpstr>OpenCV Image Histogram</vt:lpstr>
      <vt:lpstr>(예제)영상에서 중앙선 검출</vt:lpstr>
      <vt:lpstr>Kernel(Convolution) 연산 : Image Processing</vt:lpstr>
      <vt:lpstr>Kernel(Convolution) 연산 : Image Processing</vt:lpstr>
      <vt:lpstr>OpenCV Gaussian Blur Filter</vt:lpstr>
      <vt:lpstr>Kernel(Convolution) 연산 : Image Processing</vt:lpstr>
      <vt:lpstr>OpenCV Sobel Filter</vt:lpstr>
      <vt:lpstr>OpenCV Canny Edge Filter</vt:lpstr>
      <vt:lpstr>OpenCV Canny Edge Filter</vt:lpstr>
      <vt:lpstr>Line 검출</vt:lpstr>
      <vt:lpstr>Line 검출</vt:lpstr>
      <vt:lpstr>Line 검출</vt:lpstr>
      <vt:lpstr>이미지의 기하학적 변환</vt:lpstr>
      <vt:lpstr>이미지의 기하학적 변환</vt:lpstr>
      <vt:lpstr>이미지의 기하학적 변환</vt:lpstr>
      <vt:lpstr>이미지의 기하학적 변환</vt:lpstr>
      <vt:lpstr>이미지의 기하학적 변환</vt:lpstr>
      <vt:lpstr>이미지의 기하학적 변환</vt:lpstr>
      <vt:lpstr>이미지의 기하학적 변환</vt:lpstr>
      <vt:lpstr>Simple Lane Detector 제작</vt:lpstr>
      <vt:lpstr>Simple Lane Detector 제작</vt:lpstr>
      <vt:lpstr>Simple Lane Detector 제작</vt:lpstr>
      <vt:lpstr>Simple Lane Detector 제작</vt:lpstr>
      <vt:lpstr>Simple Lane Detector 제작</vt:lpstr>
      <vt:lpstr>Simple Around View System 제작</vt:lpstr>
      <vt:lpstr>Simple Around View System 제작</vt:lpstr>
      <vt:lpstr>Simple Around View System 제작</vt:lpstr>
      <vt:lpstr>Simple Around View System 제작</vt:lpstr>
      <vt:lpstr>이미지의 기하학적 변환</vt:lpstr>
      <vt:lpstr>Simple Around View System 제작</vt:lpstr>
      <vt:lpstr>Simple Around View System 제작</vt:lpstr>
      <vt:lpstr>Simple Around View System 제작</vt:lpstr>
      <vt:lpstr>WAVM &amp; 사고분석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활용</dc:title>
  <dc:creator>박주홍</dc:creator>
  <cp:lastModifiedBy>박주홍</cp:lastModifiedBy>
  <cp:revision>470</cp:revision>
  <dcterms:created xsi:type="dcterms:W3CDTF">2019-08-27T13:42:24Z</dcterms:created>
  <dcterms:modified xsi:type="dcterms:W3CDTF">2019-09-01T07:03:52Z</dcterms:modified>
</cp:coreProperties>
</file>